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9"/>
  </p:notesMasterIdLst>
  <p:sldIdLst>
    <p:sldId id="296" r:id="rId2"/>
    <p:sldId id="279" r:id="rId3"/>
    <p:sldId id="280" r:id="rId4"/>
    <p:sldId id="281" r:id="rId5"/>
    <p:sldId id="282" r:id="rId6"/>
    <p:sldId id="285" r:id="rId7"/>
    <p:sldId id="295" r:id="rId8"/>
    <p:sldId id="284" r:id="rId9"/>
    <p:sldId id="261" r:id="rId10"/>
    <p:sldId id="266" r:id="rId11"/>
    <p:sldId id="260" r:id="rId12"/>
    <p:sldId id="287" r:id="rId13"/>
    <p:sldId id="291" r:id="rId14"/>
    <p:sldId id="292" r:id="rId15"/>
    <p:sldId id="293" r:id="rId16"/>
    <p:sldId id="29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A50021"/>
    <a:srgbClr val="9900CC"/>
    <a:srgbClr val="800080"/>
    <a:srgbClr val="660066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74" d="100"/>
          <a:sy n="74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16133-B34D-47A0-B9C2-F1E27F9DD02F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9DA3F-0487-444E-8B43-ED029800C6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402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9DA3F-0487-444E-8B43-ED029800C62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540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BC3413-641E-4385-91A1-6316591E216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0F783-DDE7-4CFE-917E-A33A029C7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182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BC3413-641E-4385-91A1-6316591E216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0F783-DDE7-4CFE-917E-A33A029C7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586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BC3413-641E-4385-91A1-6316591E216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0F783-DDE7-4CFE-917E-A33A029C7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2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BC3413-641E-4385-91A1-6316591E216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0F783-DDE7-4CFE-917E-A33A029C7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63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BC3413-641E-4385-91A1-6316591E216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0F783-DDE7-4CFE-917E-A33A029C7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0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BC3413-641E-4385-91A1-6316591E216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0F783-DDE7-4CFE-917E-A33A029C7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59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BC3413-641E-4385-91A1-6316591E216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0F783-DDE7-4CFE-917E-A33A029C7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43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BC3413-641E-4385-91A1-6316591E216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0F783-DDE7-4CFE-917E-A33A029C7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43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BC3413-641E-4385-91A1-6316591E216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0F783-DDE7-4CFE-917E-A33A029C7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27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BC3413-641E-4385-91A1-6316591E216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0F783-DDE7-4CFE-917E-A33A029C7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96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BC3413-641E-4385-91A1-6316591E216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0F783-DDE7-4CFE-917E-A33A029C7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54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oading_bar_animated.gif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20370" y="6459024"/>
            <a:ext cx="3810000" cy="47625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0" y="1028163"/>
            <a:ext cx="9144000" cy="1588"/>
          </a:xfrm>
          <a:prstGeom prst="line">
            <a:avLst/>
          </a:prstGeom>
          <a:ln w="28575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6538733"/>
            <a:ext cx="9144000" cy="1588"/>
          </a:xfrm>
          <a:prstGeom prst="line">
            <a:avLst/>
          </a:prstGeom>
          <a:ln w="28575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22" name="Picture 2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58" y="187858"/>
            <a:ext cx="586842" cy="586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6521875"/>
            <a:ext cx="5200339" cy="384081"/>
          </a:xfrm>
          <a:prstGeom prst="rect">
            <a:avLst/>
          </a:prstGeom>
        </p:spPr>
      </p:pic>
      <p:pic>
        <p:nvPicPr>
          <p:cNvPr id="2" name="Picture 1">
            <a:hlinkClick r:id="" action="ppaction://hlinkshowjump?jump=endshow"/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65" y="25401"/>
            <a:ext cx="1412854" cy="939800"/>
          </a:xfrm>
          <a:prstGeom prst="rect">
            <a:avLst/>
          </a:prstGeom>
        </p:spPr>
      </p:pic>
      <p:pic>
        <p:nvPicPr>
          <p:cNvPr id="3" name="Picture 2">
            <a:hlinkClick r:id="" action="ppaction://hlinkshowjump?jump=firstslide"/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482" y="147983"/>
            <a:ext cx="664818" cy="664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771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slide" Target="slide4.xml"/><Relationship Id="rId3" Type="http://schemas.openxmlformats.org/officeDocument/2006/relationships/slide" Target="slide9.xml"/><Relationship Id="rId7" Type="http://schemas.openxmlformats.org/officeDocument/2006/relationships/slide" Target="slide16.xml"/><Relationship Id="rId12" Type="http://schemas.openxmlformats.org/officeDocument/2006/relationships/slide" Target="slide13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11" Type="http://schemas.openxmlformats.org/officeDocument/2006/relationships/slide" Target="slide8.xml"/><Relationship Id="rId5" Type="http://schemas.openxmlformats.org/officeDocument/2006/relationships/slide" Target="slide14.xml"/><Relationship Id="rId15" Type="http://schemas.openxmlformats.org/officeDocument/2006/relationships/hyperlink" Target="file:///O:\Fonts.rar" TargetMode="External"/><Relationship Id="rId10" Type="http://schemas.openxmlformats.org/officeDocument/2006/relationships/slide" Target="slide3.xml"/><Relationship Id="rId4" Type="http://schemas.openxmlformats.org/officeDocument/2006/relationships/slide" Target="slide6.xml"/><Relationship Id="rId9" Type="http://schemas.openxmlformats.org/officeDocument/2006/relationships/slide" Target="slide5.xml"/><Relationship Id="rId1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082436"/>
            <a:ext cx="9136629" cy="5454302"/>
          </a:xfrm>
          <a:prstGeom prst="rect">
            <a:avLst/>
          </a:prstGeom>
        </p:spPr>
      </p:pic>
      <p:sp>
        <p:nvSpPr>
          <p:cNvPr id="12" name="Rounded Rectangle 11">
            <a:hlinkClick r:id="rId3" action="ppaction://hlinksldjump"/>
          </p:cNvPr>
          <p:cNvSpPr/>
          <p:nvPr/>
        </p:nvSpPr>
        <p:spPr>
          <a:xfrm>
            <a:off x="6618516" y="3843996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মূল আলোচনা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8" name="Rounded Rectangle 7">
            <a:hlinkClick r:id="rId4" action="ppaction://hlinksldjump"/>
          </p:cNvPr>
          <p:cNvSpPr/>
          <p:nvPr/>
        </p:nvSpPr>
        <p:spPr>
          <a:xfrm>
            <a:off x="6618516" y="2997588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প্রথম কাজ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9" name="Rounded Rectangle 8">
            <a:hlinkClick r:id="rId5" action="ppaction://hlinksldjump"/>
          </p:cNvPr>
          <p:cNvSpPr/>
          <p:nvPr/>
        </p:nvSpPr>
        <p:spPr>
          <a:xfrm>
            <a:off x="6618516" y="4706820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দলীয় কাজ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6618516" y="5127676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মূল্যায়ন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1" name="Rounded Rectangle 10">
            <a:hlinkClick r:id="rId7" action="ppaction://hlinksldjump"/>
          </p:cNvPr>
          <p:cNvSpPr/>
          <p:nvPr/>
        </p:nvSpPr>
        <p:spPr>
          <a:xfrm>
            <a:off x="6618516" y="5576668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বাড়ীর কাজ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3" name="Rounded Rectangle 12">
            <a:hlinkClick r:id="rId8" action="ppaction://hlinksldjump"/>
          </p:cNvPr>
          <p:cNvSpPr/>
          <p:nvPr/>
        </p:nvSpPr>
        <p:spPr>
          <a:xfrm>
            <a:off x="6618516" y="6008080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ধন্যবাদ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4" name="Rounded Rectangle 13">
            <a:hlinkClick r:id="rId9" action="ppaction://hlinksldjump"/>
          </p:cNvPr>
          <p:cNvSpPr/>
          <p:nvPr/>
        </p:nvSpPr>
        <p:spPr>
          <a:xfrm>
            <a:off x="6618516" y="2562664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শিখনফল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191000" y="152400"/>
            <a:ext cx="2209800" cy="735048"/>
          </a:xfrm>
          <a:prstGeom prst="roundRect">
            <a:avLst>
              <a:gd name="adj" fmla="val 50000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সূচিপত্র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6" name="Rounded Rectangle 15">
            <a:hlinkClick r:id="rId10" action="ppaction://hlinksldjump"/>
          </p:cNvPr>
          <p:cNvSpPr/>
          <p:nvPr/>
        </p:nvSpPr>
        <p:spPr>
          <a:xfrm>
            <a:off x="6632584" y="1692816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পরিচিতি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0" name="Rounded Rectangle 19">
            <a:hlinkClick r:id="rId11" action="ppaction://hlinksldjump"/>
          </p:cNvPr>
          <p:cNvSpPr/>
          <p:nvPr/>
        </p:nvSpPr>
        <p:spPr>
          <a:xfrm>
            <a:off x="6608308" y="3417280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পাঠ ঘোষনা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1" name="Rounded Rectangle 20">
            <a:hlinkClick r:id="rId12" action="ppaction://hlinksldjump"/>
          </p:cNvPr>
          <p:cNvSpPr/>
          <p:nvPr/>
        </p:nvSpPr>
        <p:spPr>
          <a:xfrm>
            <a:off x="6615332" y="4277756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একক কাজ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5" name="Rounded Rectangle 24">
            <a:hlinkClick r:id="rId13" action="ppaction://hlinksldjump"/>
          </p:cNvPr>
          <p:cNvSpPr/>
          <p:nvPr/>
        </p:nvSpPr>
        <p:spPr>
          <a:xfrm>
            <a:off x="6629400" y="2127740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প্রেষণা দান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6" name="Rounded Rectangle 25">
            <a:hlinkClick r:id="rId14" action="ppaction://hlinksldjump"/>
          </p:cNvPr>
          <p:cNvSpPr/>
          <p:nvPr/>
        </p:nvSpPr>
        <p:spPr>
          <a:xfrm>
            <a:off x="6629400" y="1241476"/>
            <a:ext cx="2209800" cy="381000"/>
          </a:xfrm>
          <a:prstGeom prst="roundRect">
            <a:avLst>
              <a:gd name="adj" fmla="val 461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শুভেচ্ছা বিনিময়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7" name="TextBox 16">
            <a:hlinkClick r:id="rId15" action="ppaction://hlinkfile"/>
          </p:cNvPr>
          <p:cNvSpPr txBox="1"/>
          <p:nvPr/>
        </p:nvSpPr>
        <p:spPr>
          <a:xfrm>
            <a:off x="0" y="5854978"/>
            <a:ext cx="6172200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 If Font Problem Please install this font :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 SolaimanLipi,  NikoshBAN,  Times New Roman 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7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500"/>
                            </p:stCondLst>
                            <p:childTnLst>
                              <p:par>
                                <p:cTn id="8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500"/>
                            </p:stCondLst>
                            <p:childTnLst>
                              <p:par>
                                <p:cTn id="10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1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500"/>
                            </p:stCondLst>
                            <p:childTnLst>
                              <p:par>
                                <p:cTn id="1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000"/>
                            </p:stCondLst>
                            <p:childTnLst>
                              <p:par>
                                <p:cTn id="13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0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6500"/>
                            </p:stCondLst>
                            <p:childTnLst>
                              <p:par>
                                <p:cTn id="14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  <p:bldP spid="8" grpId="0" build="p" animBg="1"/>
      <p:bldP spid="9" grpId="0" build="p" animBg="1"/>
      <p:bldP spid="10" grpId="0" build="p" animBg="1"/>
      <p:bldP spid="11" grpId="0" build="p" animBg="1"/>
      <p:bldP spid="13" grpId="0" build="p" animBg="1"/>
      <p:bldP spid="14" grpId="0" build="p" animBg="1"/>
      <p:bldP spid="15" grpId="0" animBg="1"/>
      <p:bldP spid="16" grpId="0" build="p" animBg="1"/>
      <p:bldP spid="20" grpId="0" build="p" animBg="1"/>
      <p:bldP spid="21" grpId="0" build="p" animBg="1"/>
      <p:bldP spid="25" grpId="0" build="p" animBg="1"/>
      <p:bldP spid="26" grpId="0" build="p" animBg="1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" name="Group 5"/>
          <p:cNvGrpSpPr>
            <a:grpSpLocks/>
          </p:cNvGrpSpPr>
          <p:nvPr/>
        </p:nvGrpSpPr>
        <p:grpSpPr bwMode="auto">
          <a:xfrm>
            <a:off x="323850" y="1307326"/>
            <a:ext cx="8332788" cy="4867275"/>
            <a:chOff x="204" y="772"/>
            <a:chExt cx="5249" cy="3066"/>
          </a:xfrm>
        </p:grpSpPr>
        <p:grpSp>
          <p:nvGrpSpPr>
            <p:cNvPr id="263" name="Group 6"/>
            <p:cNvGrpSpPr>
              <a:grpSpLocks/>
            </p:cNvGrpSpPr>
            <p:nvPr/>
          </p:nvGrpSpPr>
          <p:grpSpPr bwMode="auto">
            <a:xfrm>
              <a:off x="204" y="772"/>
              <a:ext cx="5249" cy="3066"/>
              <a:chOff x="2900" y="1530"/>
              <a:chExt cx="13123" cy="7666"/>
            </a:xfrm>
          </p:grpSpPr>
          <p:sp>
            <p:nvSpPr>
              <p:cNvPr id="265" name="AutoShape 7"/>
              <p:cNvSpPr>
                <a:spLocks noChangeArrowheads="1"/>
              </p:cNvSpPr>
              <p:nvPr/>
            </p:nvSpPr>
            <p:spPr bwMode="auto">
              <a:xfrm>
                <a:off x="12768" y="7821"/>
                <a:ext cx="1335" cy="1022"/>
              </a:xfrm>
              <a:prstGeom prst="sun">
                <a:avLst>
                  <a:gd name="adj" fmla="val 25000"/>
                </a:avLst>
              </a:prstGeom>
              <a:solidFill>
                <a:srgbClr val="45C984"/>
              </a:solidFill>
              <a:ln w="317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66" name="Line 8"/>
              <p:cNvSpPr>
                <a:spLocks noChangeShapeType="1"/>
              </p:cNvSpPr>
              <p:nvPr/>
            </p:nvSpPr>
            <p:spPr bwMode="auto">
              <a:xfrm flipV="1">
                <a:off x="12178" y="4541"/>
                <a:ext cx="885" cy="292"/>
              </a:xfrm>
              <a:prstGeom prst="line">
                <a:avLst/>
              </a:prstGeom>
              <a:noFill/>
              <a:ln w="57150">
                <a:solidFill>
                  <a:srgbClr val="18F6E1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" name="Line 9"/>
              <p:cNvSpPr>
                <a:spLocks noChangeShapeType="1"/>
              </p:cNvSpPr>
              <p:nvPr/>
            </p:nvSpPr>
            <p:spPr bwMode="auto">
              <a:xfrm flipV="1">
                <a:off x="12178" y="5933"/>
                <a:ext cx="887" cy="350"/>
              </a:xfrm>
              <a:prstGeom prst="line">
                <a:avLst/>
              </a:prstGeom>
              <a:noFill/>
              <a:ln w="57150">
                <a:solidFill>
                  <a:srgbClr val="18F6E1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68" name="Group 10"/>
              <p:cNvGrpSpPr>
                <a:grpSpLocks/>
              </p:cNvGrpSpPr>
              <p:nvPr/>
            </p:nvGrpSpPr>
            <p:grpSpPr bwMode="auto">
              <a:xfrm>
                <a:off x="3323" y="1530"/>
                <a:ext cx="12700" cy="7666"/>
                <a:chOff x="3323" y="1530"/>
                <a:chExt cx="12700" cy="7666"/>
              </a:xfrm>
            </p:grpSpPr>
            <p:grpSp>
              <p:nvGrpSpPr>
                <p:cNvPr id="270" name="Group 11"/>
                <p:cNvGrpSpPr>
                  <a:grpSpLocks/>
                </p:cNvGrpSpPr>
                <p:nvPr/>
              </p:nvGrpSpPr>
              <p:grpSpPr bwMode="auto">
                <a:xfrm>
                  <a:off x="3323" y="1530"/>
                  <a:ext cx="12588" cy="2123"/>
                  <a:chOff x="3323" y="1530"/>
                  <a:chExt cx="12588" cy="2123"/>
                </a:xfrm>
              </p:grpSpPr>
              <p:sp>
                <p:nvSpPr>
                  <p:cNvPr id="310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3" y="1806"/>
                    <a:ext cx="4400" cy="14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5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OR Gate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311" name="Group 13"/>
                  <p:cNvGrpSpPr>
                    <a:grpSpLocks/>
                  </p:cNvGrpSpPr>
                  <p:nvPr/>
                </p:nvGrpSpPr>
                <p:grpSpPr bwMode="auto">
                  <a:xfrm>
                    <a:off x="7973" y="1601"/>
                    <a:ext cx="7938" cy="2052"/>
                    <a:chOff x="2109" y="867"/>
                    <a:chExt cx="3175" cy="821"/>
                  </a:xfrm>
                </p:grpSpPr>
                <p:sp>
                  <p:nvSpPr>
                    <p:cNvPr id="315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869"/>
                      <a:ext cx="324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16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09" y="1284"/>
                      <a:ext cx="308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17" name="Text 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4" y="1071"/>
                      <a:ext cx="680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A+B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318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37" y="867"/>
                      <a:ext cx="2086" cy="783"/>
                      <a:chOff x="2437" y="867"/>
                      <a:chExt cx="2086" cy="783"/>
                    </a:xfrm>
                  </p:grpSpPr>
                  <p:sp>
                    <p:nvSpPr>
                      <p:cNvPr id="319" name="Line 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051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20" name="Line 1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464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21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843" y="1262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22" name="AutoShape 21"/>
                      <p:cNvSpPr>
                        <a:spLocks noChangeArrowheads="1"/>
                      </p:cNvSpPr>
                      <p:nvPr/>
                    </p:nvSpPr>
                    <p:spPr bwMode="auto">
                      <a:xfrm flipH="1">
                        <a:off x="3016" y="867"/>
                        <a:ext cx="817" cy="783"/>
                      </a:xfrm>
                      <a:prstGeom prst="moon">
                        <a:avLst>
                          <a:gd name="adj" fmla="val 82130"/>
                        </a:avLst>
                      </a:prstGeom>
                      <a:noFill/>
                      <a:ln w="57150">
                        <a:solidFill>
                          <a:srgbClr val="99FF3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9pPr>
                      </a:lstStyle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31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076" y="1530"/>
                    <a:ext cx="545" cy="57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06" y="2527"/>
                    <a:ext cx="545" cy="5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848" y="2031"/>
                    <a:ext cx="545" cy="5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71" name="Group 25"/>
                <p:cNvGrpSpPr>
                  <a:grpSpLocks/>
                </p:cNvGrpSpPr>
                <p:nvPr/>
              </p:nvGrpSpPr>
              <p:grpSpPr bwMode="auto">
                <a:xfrm>
                  <a:off x="3890" y="3769"/>
                  <a:ext cx="12133" cy="5427"/>
                  <a:chOff x="3890" y="3769"/>
                  <a:chExt cx="12133" cy="5427"/>
                </a:xfrm>
              </p:grpSpPr>
              <p:sp>
                <p:nvSpPr>
                  <p:cNvPr id="272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8225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3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8225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4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8225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5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7315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7315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7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7315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8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6404"/>
                    <a:ext cx="2155" cy="91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9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6404"/>
                    <a:ext cx="907" cy="91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0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6404"/>
                    <a:ext cx="793" cy="91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1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5494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2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5494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3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5494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4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4584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47005E"/>
                      </a:gs>
                      <a:gs pos="100000">
                        <a:srgbClr val="9900CC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A+B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5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4584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47005E"/>
                      </a:gs>
                      <a:gs pos="100000">
                        <a:srgbClr val="9900CC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B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6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4584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47005E"/>
                      </a:gs>
                      <a:gs pos="100000">
                        <a:srgbClr val="9900CC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A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3769"/>
                    <a:ext cx="2155" cy="81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F4776"/>
                      </a:gs>
                      <a:gs pos="50000">
                        <a:srgbClr val="6699FF"/>
                      </a:gs>
                      <a:gs pos="100000">
                        <a:srgbClr val="2F4776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8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Output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8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3769"/>
                    <a:ext cx="1700" cy="81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F4776"/>
                      </a:gs>
                      <a:gs pos="50000">
                        <a:srgbClr val="6699FF"/>
                      </a:gs>
                      <a:gs pos="100000">
                        <a:srgbClr val="2F4776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8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Input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289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9221" y="3853"/>
                    <a:ext cx="6802" cy="5343"/>
                    <a:chOff x="2608" y="1768"/>
                    <a:chExt cx="2721" cy="2137"/>
                  </a:xfrm>
                </p:grpSpPr>
                <p:sp>
                  <p:nvSpPr>
                    <p:cNvPr id="290" name="Line 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2477"/>
                      <a:ext cx="0" cy="1089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1" name="Line 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2478"/>
                      <a:ext cx="651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2" name="Line 4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160"/>
                      <a:ext cx="0" cy="59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3" name="Line 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160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4" name="Line 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734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5" name="Line 4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46" y="2160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6" name="Line 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46" y="2734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7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78" y="2478"/>
                      <a:ext cx="651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8" name="Line 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78" y="2160"/>
                      <a:ext cx="0" cy="59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9" name="Line 5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329" y="2477"/>
                      <a:ext cx="0" cy="1089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0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3566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1" name="Line 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3566"/>
                      <a:ext cx="82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2" name="Line 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501" y="3566"/>
                      <a:ext cx="82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3" name="Line 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40" y="3475"/>
                      <a:ext cx="0" cy="18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4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3405"/>
                      <a:ext cx="0" cy="31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5" name="Text Box 5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91" y="1768"/>
                      <a:ext cx="278" cy="32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8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06" name="Text Box 6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91" y="2382"/>
                      <a:ext cx="265" cy="32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8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07" name="Text Box 6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19" y="3655"/>
                      <a:ext cx="632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0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Battery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08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89" y="3652"/>
                      <a:ext cx="525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0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Lamp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09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50" y="3332"/>
                      <a:ext cx="398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A+B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p:sp>
            <p:nvSpPr>
              <p:cNvPr id="269" name="AutoShape 64"/>
              <p:cNvSpPr>
                <a:spLocks noChangeArrowheads="1"/>
              </p:cNvSpPr>
              <p:nvPr/>
            </p:nvSpPr>
            <p:spPr bwMode="auto">
              <a:xfrm>
                <a:off x="2900" y="5580"/>
                <a:ext cx="983" cy="785"/>
              </a:xfrm>
              <a:prstGeom prst="rightArrow">
                <a:avLst>
                  <a:gd name="adj1" fmla="val 50000"/>
                  <a:gd name="adj2" fmla="val 31306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sz="1500" b="1">
                    <a:solidFill>
                      <a:srgbClr val="00FFFF"/>
                    </a:solidFill>
                    <a:latin typeface="Times New Roman" panose="02020603050405020304" pitchFamily="18" charset="0"/>
                  </a:rPr>
                  <a:t>Step 1</a:t>
                </a:r>
                <a:endParaRPr lang="en-US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64" name="Text Box 65"/>
            <p:cNvSpPr txBox="1">
              <a:spLocks noChangeArrowheads="1"/>
            </p:cNvSpPr>
            <p:nvPr/>
          </p:nvSpPr>
          <p:spPr bwMode="auto">
            <a:xfrm>
              <a:off x="3309" y="1076"/>
              <a:ext cx="56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>
                  <a:latin typeface="Arial" panose="020B0604020202020204" pitchFamily="34" charset="0"/>
                </a:rPr>
                <a:t>0+0=0</a:t>
              </a:r>
            </a:p>
          </p:txBody>
        </p:sp>
      </p:grpSp>
      <p:grpSp>
        <p:nvGrpSpPr>
          <p:cNvPr id="323" name="Group 66"/>
          <p:cNvGrpSpPr>
            <a:grpSpLocks/>
          </p:cNvGrpSpPr>
          <p:nvPr/>
        </p:nvGrpSpPr>
        <p:grpSpPr bwMode="auto">
          <a:xfrm>
            <a:off x="323850" y="1310501"/>
            <a:ext cx="8332788" cy="4867275"/>
            <a:chOff x="204" y="764"/>
            <a:chExt cx="5249" cy="3066"/>
          </a:xfrm>
        </p:grpSpPr>
        <p:grpSp>
          <p:nvGrpSpPr>
            <p:cNvPr id="324" name="Group 67"/>
            <p:cNvGrpSpPr>
              <a:grpSpLocks/>
            </p:cNvGrpSpPr>
            <p:nvPr/>
          </p:nvGrpSpPr>
          <p:grpSpPr bwMode="auto">
            <a:xfrm>
              <a:off x="204" y="764"/>
              <a:ext cx="5249" cy="3066"/>
              <a:chOff x="204" y="772"/>
              <a:chExt cx="5249" cy="3066"/>
            </a:xfrm>
          </p:grpSpPr>
          <p:grpSp>
            <p:nvGrpSpPr>
              <p:cNvPr id="326" name="Group 68"/>
              <p:cNvGrpSpPr>
                <a:grpSpLocks/>
              </p:cNvGrpSpPr>
              <p:nvPr/>
            </p:nvGrpSpPr>
            <p:grpSpPr bwMode="auto">
              <a:xfrm>
                <a:off x="373" y="772"/>
                <a:ext cx="5080" cy="3066"/>
                <a:chOff x="373" y="772"/>
                <a:chExt cx="5080" cy="3066"/>
              </a:xfrm>
            </p:grpSpPr>
            <p:grpSp>
              <p:nvGrpSpPr>
                <p:cNvPr id="331" name="Group 69"/>
                <p:cNvGrpSpPr>
                  <a:grpSpLocks/>
                </p:cNvGrpSpPr>
                <p:nvPr/>
              </p:nvGrpSpPr>
              <p:grpSpPr bwMode="auto">
                <a:xfrm>
                  <a:off x="373" y="772"/>
                  <a:ext cx="5035" cy="849"/>
                  <a:chOff x="3323" y="1530"/>
                  <a:chExt cx="12588" cy="2123"/>
                </a:xfrm>
              </p:grpSpPr>
              <p:sp>
                <p:nvSpPr>
                  <p:cNvPr id="371" name="Text Box 7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3" y="1806"/>
                    <a:ext cx="4400" cy="14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5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OR Gate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372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7973" y="1601"/>
                    <a:ext cx="7938" cy="2052"/>
                    <a:chOff x="2109" y="867"/>
                    <a:chExt cx="3175" cy="821"/>
                  </a:xfrm>
                </p:grpSpPr>
                <p:sp>
                  <p:nvSpPr>
                    <p:cNvPr id="376" name="Text Box 7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869"/>
                      <a:ext cx="324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77" name="Text Box 7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09" y="1284"/>
                      <a:ext cx="308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78" name="Text Box 7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4" y="1071"/>
                      <a:ext cx="680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A+B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379" name="Group 7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37" y="867"/>
                      <a:ext cx="2086" cy="783"/>
                      <a:chOff x="2437" y="867"/>
                      <a:chExt cx="2086" cy="783"/>
                    </a:xfrm>
                  </p:grpSpPr>
                  <p:sp>
                    <p:nvSpPr>
                      <p:cNvPr id="380" name="Line 7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051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81" name="Line 7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464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82" name="Line 7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843" y="1262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83" name="AutoShape 79"/>
                      <p:cNvSpPr>
                        <a:spLocks noChangeArrowheads="1"/>
                      </p:cNvSpPr>
                      <p:nvPr/>
                    </p:nvSpPr>
                    <p:spPr bwMode="auto">
                      <a:xfrm flipH="1">
                        <a:off x="3016" y="867"/>
                        <a:ext cx="817" cy="783"/>
                      </a:xfrm>
                      <a:prstGeom prst="moon">
                        <a:avLst>
                          <a:gd name="adj" fmla="val 82130"/>
                        </a:avLst>
                      </a:prstGeom>
                      <a:noFill/>
                      <a:ln w="57150">
                        <a:solidFill>
                          <a:srgbClr val="99FF3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9pPr>
                      </a:lstStyle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373" name="Text Box 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076" y="1530"/>
                    <a:ext cx="545" cy="57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4" name="Text Box 8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06" y="2527"/>
                    <a:ext cx="545" cy="5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5" name="Text Box 8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848" y="2031"/>
                    <a:ext cx="545" cy="5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32" name="Group 83"/>
                <p:cNvGrpSpPr>
                  <a:grpSpLocks/>
                </p:cNvGrpSpPr>
                <p:nvPr/>
              </p:nvGrpSpPr>
              <p:grpSpPr bwMode="auto">
                <a:xfrm>
                  <a:off x="600" y="1667"/>
                  <a:ext cx="4853" cy="2171"/>
                  <a:chOff x="3890" y="3769"/>
                  <a:chExt cx="12133" cy="5427"/>
                </a:xfrm>
              </p:grpSpPr>
              <p:sp>
                <p:nvSpPr>
                  <p:cNvPr id="333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8225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4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8225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5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8225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6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7315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7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7315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7315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9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6404"/>
                    <a:ext cx="2155" cy="91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0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6404"/>
                    <a:ext cx="907" cy="91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1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6404"/>
                    <a:ext cx="793" cy="91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2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5494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3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5494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4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5494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5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4584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47005E"/>
                      </a:gs>
                      <a:gs pos="100000">
                        <a:srgbClr val="9900CC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A+B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6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4584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47005E"/>
                      </a:gs>
                      <a:gs pos="100000">
                        <a:srgbClr val="9900CC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B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7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4584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47005E"/>
                      </a:gs>
                      <a:gs pos="100000">
                        <a:srgbClr val="9900CC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A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3769"/>
                    <a:ext cx="2155" cy="81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F4776"/>
                      </a:gs>
                      <a:gs pos="50000">
                        <a:srgbClr val="6699FF"/>
                      </a:gs>
                      <a:gs pos="100000">
                        <a:srgbClr val="2F4776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8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Output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9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3769"/>
                    <a:ext cx="1700" cy="81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F4776"/>
                      </a:gs>
                      <a:gs pos="50000">
                        <a:srgbClr val="6699FF"/>
                      </a:gs>
                      <a:gs pos="100000">
                        <a:srgbClr val="2F4776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8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Input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350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9221" y="3853"/>
                    <a:ext cx="6802" cy="5343"/>
                    <a:chOff x="2608" y="1768"/>
                    <a:chExt cx="2721" cy="2137"/>
                  </a:xfrm>
                </p:grpSpPr>
                <p:sp>
                  <p:nvSpPr>
                    <p:cNvPr id="351" name="Line 1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2477"/>
                      <a:ext cx="0" cy="1089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2" name="Line 10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2478"/>
                      <a:ext cx="651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3" name="Line 10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160"/>
                      <a:ext cx="0" cy="59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4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160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5" name="Line 1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734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6" name="Line 10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46" y="2160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7" name="Line 10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46" y="2734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8" name="Line 10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78" y="2478"/>
                      <a:ext cx="651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9" name="Line 1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78" y="2160"/>
                      <a:ext cx="0" cy="59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0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329" y="2477"/>
                      <a:ext cx="0" cy="1089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1" name="Line 1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3566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2" name="Line 1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3566"/>
                      <a:ext cx="82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3" name="Line 1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501" y="3566"/>
                      <a:ext cx="82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4" name="Line 1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40" y="3475"/>
                      <a:ext cx="0" cy="18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5" name="Line 1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3405"/>
                      <a:ext cx="0" cy="31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6" name="Text Box 1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91" y="1768"/>
                      <a:ext cx="278" cy="32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8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67" name="Text Box 11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91" y="2382"/>
                      <a:ext cx="265" cy="32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8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68" name="Text Box 11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19" y="3655"/>
                      <a:ext cx="632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0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Battery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69" name="Text Box 12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89" y="3652"/>
                      <a:ext cx="525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0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Lamp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70" name="Text Box 12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50" y="3332"/>
                      <a:ext cx="398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A+B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p:sp>
            <p:nvSpPr>
              <p:cNvPr id="327" name="AutoShape 122"/>
              <p:cNvSpPr>
                <a:spLocks noChangeArrowheads="1"/>
              </p:cNvSpPr>
              <p:nvPr/>
            </p:nvSpPr>
            <p:spPr bwMode="auto">
              <a:xfrm>
                <a:off x="4151" y="3288"/>
                <a:ext cx="534" cy="409"/>
              </a:xfrm>
              <a:prstGeom prst="sun">
                <a:avLst>
                  <a:gd name="adj" fmla="val 25000"/>
                </a:avLst>
              </a:prstGeom>
              <a:solidFill>
                <a:srgbClr val="FF0066"/>
              </a:solidFill>
              <a:ln w="317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28" name="Line 123"/>
              <p:cNvSpPr>
                <a:spLocks noChangeShapeType="1"/>
              </p:cNvSpPr>
              <p:nvPr/>
            </p:nvSpPr>
            <p:spPr bwMode="auto">
              <a:xfrm flipV="1">
                <a:off x="3915" y="1976"/>
                <a:ext cx="354" cy="117"/>
              </a:xfrm>
              <a:prstGeom prst="line">
                <a:avLst/>
              </a:prstGeom>
              <a:noFill/>
              <a:ln w="57150">
                <a:solidFill>
                  <a:srgbClr val="18F6E1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" name="Line 124"/>
              <p:cNvSpPr>
                <a:spLocks noChangeShapeType="1"/>
              </p:cNvSpPr>
              <p:nvPr/>
            </p:nvSpPr>
            <p:spPr bwMode="auto">
              <a:xfrm flipV="1">
                <a:off x="3915" y="2660"/>
                <a:ext cx="365" cy="13"/>
              </a:xfrm>
              <a:prstGeom prst="line">
                <a:avLst/>
              </a:prstGeom>
              <a:noFill/>
              <a:ln w="57150">
                <a:solidFill>
                  <a:srgbClr val="18F6E1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" name="AutoShape 125"/>
              <p:cNvSpPr>
                <a:spLocks noChangeArrowheads="1"/>
              </p:cNvSpPr>
              <p:nvPr/>
            </p:nvSpPr>
            <p:spPr bwMode="auto">
              <a:xfrm>
                <a:off x="204" y="2728"/>
                <a:ext cx="393" cy="314"/>
              </a:xfrm>
              <a:prstGeom prst="rightArrow">
                <a:avLst>
                  <a:gd name="adj1" fmla="val 50000"/>
                  <a:gd name="adj2" fmla="val 3129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sz="1500" b="1">
                    <a:solidFill>
                      <a:srgbClr val="00FFFF"/>
                    </a:solidFill>
                    <a:latin typeface="Times New Roman" panose="02020603050405020304" pitchFamily="18" charset="0"/>
                  </a:rPr>
                  <a:t>Step 2</a:t>
                </a:r>
                <a:endParaRPr lang="en-US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325" name="Text Box 126"/>
            <p:cNvSpPr txBox="1">
              <a:spLocks noChangeArrowheads="1"/>
            </p:cNvSpPr>
            <p:nvPr/>
          </p:nvSpPr>
          <p:spPr bwMode="auto">
            <a:xfrm>
              <a:off x="3334" y="1063"/>
              <a:ext cx="56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>
                  <a:latin typeface="Arial" panose="020B0604020202020204" pitchFamily="34" charset="0"/>
                </a:rPr>
                <a:t>0+</a:t>
              </a:r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  <a:r>
                <a:rPr lang="en-US" sz="2000" b="1">
                  <a:latin typeface="Arial" panose="020B0604020202020204" pitchFamily="34" charset="0"/>
                </a:rPr>
                <a:t>=</a:t>
              </a:r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84" name="Group 127"/>
          <p:cNvGrpSpPr>
            <a:grpSpLocks/>
          </p:cNvGrpSpPr>
          <p:nvPr/>
        </p:nvGrpSpPr>
        <p:grpSpPr bwMode="auto">
          <a:xfrm>
            <a:off x="323850" y="1307326"/>
            <a:ext cx="8332788" cy="4867275"/>
            <a:chOff x="204" y="774"/>
            <a:chExt cx="5249" cy="3066"/>
          </a:xfrm>
        </p:grpSpPr>
        <p:grpSp>
          <p:nvGrpSpPr>
            <p:cNvPr id="385" name="Group 128"/>
            <p:cNvGrpSpPr>
              <a:grpSpLocks/>
            </p:cNvGrpSpPr>
            <p:nvPr/>
          </p:nvGrpSpPr>
          <p:grpSpPr bwMode="auto">
            <a:xfrm>
              <a:off x="204" y="774"/>
              <a:ext cx="5249" cy="3066"/>
              <a:chOff x="204" y="772"/>
              <a:chExt cx="5249" cy="3066"/>
            </a:xfrm>
          </p:grpSpPr>
          <p:grpSp>
            <p:nvGrpSpPr>
              <p:cNvPr id="387" name="Group 129"/>
              <p:cNvGrpSpPr>
                <a:grpSpLocks/>
              </p:cNvGrpSpPr>
              <p:nvPr/>
            </p:nvGrpSpPr>
            <p:grpSpPr bwMode="auto">
              <a:xfrm>
                <a:off x="373" y="772"/>
                <a:ext cx="5080" cy="3066"/>
                <a:chOff x="373" y="772"/>
                <a:chExt cx="5080" cy="3066"/>
              </a:xfrm>
            </p:grpSpPr>
            <p:grpSp>
              <p:nvGrpSpPr>
                <p:cNvPr id="392" name="Group 130"/>
                <p:cNvGrpSpPr>
                  <a:grpSpLocks/>
                </p:cNvGrpSpPr>
                <p:nvPr/>
              </p:nvGrpSpPr>
              <p:grpSpPr bwMode="auto">
                <a:xfrm>
                  <a:off x="373" y="772"/>
                  <a:ext cx="5035" cy="849"/>
                  <a:chOff x="3323" y="1530"/>
                  <a:chExt cx="12588" cy="2123"/>
                </a:xfrm>
              </p:grpSpPr>
              <p:sp>
                <p:nvSpPr>
                  <p:cNvPr id="432" name="Text Box 1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3" y="1806"/>
                    <a:ext cx="4400" cy="14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5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OR Gate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433" name="Group 132"/>
                  <p:cNvGrpSpPr>
                    <a:grpSpLocks/>
                  </p:cNvGrpSpPr>
                  <p:nvPr/>
                </p:nvGrpSpPr>
                <p:grpSpPr bwMode="auto">
                  <a:xfrm>
                    <a:off x="7973" y="1601"/>
                    <a:ext cx="7938" cy="2052"/>
                    <a:chOff x="2109" y="867"/>
                    <a:chExt cx="3175" cy="821"/>
                  </a:xfrm>
                </p:grpSpPr>
                <p:sp>
                  <p:nvSpPr>
                    <p:cNvPr id="437" name="Text Box 1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869"/>
                      <a:ext cx="324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38" name="Text Box 13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09" y="1284"/>
                      <a:ext cx="308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39" name="Text Box 13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4" y="1071"/>
                      <a:ext cx="680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A+B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440" name="Group 13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37" y="867"/>
                      <a:ext cx="2086" cy="783"/>
                      <a:chOff x="2437" y="867"/>
                      <a:chExt cx="2086" cy="783"/>
                    </a:xfrm>
                  </p:grpSpPr>
                  <p:sp>
                    <p:nvSpPr>
                      <p:cNvPr id="441" name="Line 1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051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42" name="Line 1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464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43" name="Line 1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843" y="1262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44" name="AutoShape 140"/>
                      <p:cNvSpPr>
                        <a:spLocks noChangeArrowheads="1"/>
                      </p:cNvSpPr>
                      <p:nvPr/>
                    </p:nvSpPr>
                    <p:spPr bwMode="auto">
                      <a:xfrm flipH="1">
                        <a:off x="3016" y="867"/>
                        <a:ext cx="817" cy="783"/>
                      </a:xfrm>
                      <a:prstGeom prst="moon">
                        <a:avLst>
                          <a:gd name="adj" fmla="val 82130"/>
                        </a:avLst>
                      </a:prstGeom>
                      <a:noFill/>
                      <a:ln w="57150">
                        <a:solidFill>
                          <a:srgbClr val="99FF3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9pPr>
                      </a:lstStyle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434" name="Text Box 1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076" y="1530"/>
                    <a:ext cx="545" cy="57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>
                        <a:solidFill>
                          <a:srgbClr val="FF33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33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35" name="Text Box 1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06" y="2527"/>
                    <a:ext cx="545" cy="5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36" name="Text Box 1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848" y="2031"/>
                    <a:ext cx="545" cy="5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93" name="Group 144"/>
                <p:cNvGrpSpPr>
                  <a:grpSpLocks/>
                </p:cNvGrpSpPr>
                <p:nvPr/>
              </p:nvGrpSpPr>
              <p:grpSpPr bwMode="auto">
                <a:xfrm>
                  <a:off x="600" y="1667"/>
                  <a:ext cx="4853" cy="2171"/>
                  <a:chOff x="3890" y="3769"/>
                  <a:chExt cx="12133" cy="5427"/>
                </a:xfrm>
              </p:grpSpPr>
              <p:sp>
                <p:nvSpPr>
                  <p:cNvPr id="394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8225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95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8225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96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8225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97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7315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98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7315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99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7315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00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6404"/>
                    <a:ext cx="2155" cy="91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01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6404"/>
                    <a:ext cx="907" cy="91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02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6404"/>
                    <a:ext cx="793" cy="91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03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5494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04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5494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05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5494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182F76"/>
                      </a:gs>
                      <a:gs pos="100000">
                        <a:srgbClr val="3366FF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06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4584"/>
                    <a:ext cx="2155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47005E"/>
                      </a:gs>
                      <a:gs pos="100000">
                        <a:srgbClr val="9900CC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A+B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07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4584"/>
                    <a:ext cx="907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47005E"/>
                      </a:gs>
                      <a:gs pos="100000">
                        <a:srgbClr val="9900CC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B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08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4584"/>
                    <a:ext cx="793" cy="91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47005E"/>
                      </a:gs>
                      <a:gs pos="100000">
                        <a:srgbClr val="9900CC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A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09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3769"/>
                    <a:ext cx="2155" cy="81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F4776"/>
                      </a:gs>
                      <a:gs pos="50000">
                        <a:srgbClr val="6699FF"/>
                      </a:gs>
                      <a:gs pos="100000">
                        <a:srgbClr val="2F4776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8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Output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10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3769"/>
                    <a:ext cx="1700" cy="81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F4776"/>
                      </a:gs>
                      <a:gs pos="50000">
                        <a:srgbClr val="6699FF"/>
                      </a:gs>
                      <a:gs pos="100000">
                        <a:srgbClr val="2F4776"/>
                      </a:gs>
                    </a:gsLst>
                    <a:lin ang="189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8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Input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411" name="Group 162"/>
                  <p:cNvGrpSpPr>
                    <a:grpSpLocks/>
                  </p:cNvGrpSpPr>
                  <p:nvPr/>
                </p:nvGrpSpPr>
                <p:grpSpPr bwMode="auto">
                  <a:xfrm>
                    <a:off x="9221" y="3853"/>
                    <a:ext cx="6802" cy="5343"/>
                    <a:chOff x="2608" y="1768"/>
                    <a:chExt cx="2721" cy="2137"/>
                  </a:xfrm>
                </p:grpSpPr>
                <p:sp>
                  <p:nvSpPr>
                    <p:cNvPr id="412" name="Line 1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2477"/>
                      <a:ext cx="0" cy="1089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3" name="Line 1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2478"/>
                      <a:ext cx="651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4" name="Line 1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160"/>
                      <a:ext cx="0" cy="59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5" name="Line 1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160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6" name="Line 16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734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7" name="Line 1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46" y="2160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8" name="Line 1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46" y="2734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9" name="Line 1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78" y="2478"/>
                      <a:ext cx="651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" name="Line 17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78" y="2160"/>
                      <a:ext cx="0" cy="59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1" name="Line 1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329" y="2477"/>
                      <a:ext cx="0" cy="1089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2" name="Line 1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3566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3" name="Line 1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3566"/>
                      <a:ext cx="82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4" name="Line 1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501" y="3566"/>
                      <a:ext cx="82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5" name="Line 1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40" y="3475"/>
                      <a:ext cx="0" cy="18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6" name="Line 1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3405"/>
                      <a:ext cx="0" cy="31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7" name="Text Box 17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91" y="1768"/>
                      <a:ext cx="278" cy="32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8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28" name="Text Box 17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91" y="2382"/>
                      <a:ext cx="265" cy="32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8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29" name="Text Box 18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19" y="3655"/>
                      <a:ext cx="632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0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Battery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30" name="Text Box 18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89" y="3652"/>
                      <a:ext cx="525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0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Lamp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31" name="Text Box 18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50" y="3332"/>
                      <a:ext cx="398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A+B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p:sp>
            <p:nvSpPr>
              <p:cNvPr id="388" name="AutoShape 183"/>
              <p:cNvSpPr>
                <a:spLocks noChangeArrowheads="1"/>
              </p:cNvSpPr>
              <p:nvPr/>
            </p:nvSpPr>
            <p:spPr bwMode="auto">
              <a:xfrm>
                <a:off x="4151" y="3288"/>
                <a:ext cx="534" cy="409"/>
              </a:xfrm>
              <a:prstGeom prst="sun">
                <a:avLst>
                  <a:gd name="adj" fmla="val 25000"/>
                </a:avLst>
              </a:prstGeom>
              <a:solidFill>
                <a:srgbClr val="FF0066"/>
              </a:solidFill>
              <a:ln w="317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89" name="Line 184"/>
              <p:cNvSpPr>
                <a:spLocks noChangeShapeType="1"/>
              </p:cNvSpPr>
              <p:nvPr/>
            </p:nvSpPr>
            <p:spPr bwMode="auto">
              <a:xfrm flipV="1">
                <a:off x="3915" y="2083"/>
                <a:ext cx="383" cy="10"/>
              </a:xfrm>
              <a:prstGeom prst="line">
                <a:avLst/>
              </a:prstGeom>
              <a:noFill/>
              <a:ln w="57150">
                <a:solidFill>
                  <a:srgbClr val="18F6E1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" name="Line 185"/>
              <p:cNvSpPr>
                <a:spLocks noChangeShapeType="1"/>
              </p:cNvSpPr>
              <p:nvPr/>
            </p:nvSpPr>
            <p:spPr bwMode="auto">
              <a:xfrm flipV="1">
                <a:off x="3915" y="2553"/>
                <a:ext cx="365" cy="120"/>
              </a:xfrm>
              <a:prstGeom prst="line">
                <a:avLst/>
              </a:prstGeom>
              <a:noFill/>
              <a:ln w="57150">
                <a:solidFill>
                  <a:srgbClr val="18F6E1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" name="AutoShape 186"/>
              <p:cNvSpPr>
                <a:spLocks noChangeArrowheads="1"/>
              </p:cNvSpPr>
              <p:nvPr/>
            </p:nvSpPr>
            <p:spPr bwMode="auto">
              <a:xfrm>
                <a:off x="204" y="3091"/>
                <a:ext cx="393" cy="314"/>
              </a:xfrm>
              <a:prstGeom prst="rightArrow">
                <a:avLst>
                  <a:gd name="adj1" fmla="val 50000"/>
                  <a:gd name="adj2" fmla="val 3129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sz="1500" b="1">
                    <a:solidFill>
                      <a:srgbClr val="00FFFF"/>
                    </a:solidFill>
                    <a:latin typeface="Times New Roman" panose="02020603050405020304" pitchFamily="18" charset="0"/>
                  </a:rPr>
                  <a:t>Step 3</a:t>
                </a:r>
                <a:endParaRPr lang="en-US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386" name="Text Box 187"/>
            <p:cNvSpPr txBox="1">
              <a:spLocks noChangeArrowheads="1"/>
            </p:cNvSpPr>
            <p:nvPr/>
          </p:nvSpPr>
          <p:spPr bwMode="auto">
            <a:xfrm>
              <a:off x="3288" y="1071"/>
              <a:ext cx="56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  <a:r>
                <a:rPr lang="en-US" sz="2000" b="1">
                  <a:latin typeface="Arial" panose="020B0604020202020204" pitchFamily="34" charset="0"/>
                </a:rPr>
                <a:t>+0=</a:t>
              </a:r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45" name="Group 188"/>
          <p:cNvGrpSpPr>
            <a:grpSpLocks/>
          </p:cNvGrpSpPr>
          <p:nvPr/>
        </p:nvGrpSpPr>
        <p:grpSpPr bwMode="auto">
          <a:xfrm>
            <a:off x="323850" y="1311725"/>
            <a:ext cx="8332788" cy="4867275"/>
            <a:chOff x="204" y="764"/>
            <a:chExt cx="5249" cy="3066"/>
          </a:xfrm>
        </p:grpSpPr>
        <p:grpSp>
          <p:nvGrpSpPr>
            <p:cNvPr id="446" name="Group 189"/>
            <p:cNvGrpSpPr>
              <a:grpSpLocks/>
            </p:cNvGrpSpPr>
            <p:nvPr/>
          </p:nvGrpSpPr>
          <p:grpSpPr bwMode="auto">
            <a:xfrm>
              <a:off x="204" y="764"/>
              <a:ext cx="5249" cy="3066"/>
              <a:chOff x="204" y="772"/>
              <a:chExt cx="5249" cy="3066"/>
            </a:xfrm>
          </p:grpSpPr>
          <p:grpSp>
            <p:nvGrpSpPr>
              <p:cNvPr id="448" name="Group 190"/>
              <p:cNvGrpSpPr>
                <a:grpSpLocks/>
              </p:cNvGrpSpPr>
              <p:nvPr/>
            </p:nvGrpSpPr>
            <p:grpSpPr bwMode="auto">
              <a:xfrm>
                <a:off x="373" y="772"/>
                <a:ext cx="5080" cy="3066"/>
                <a:chOff x="373" y="772"/>
                <a:chExt cx="5080" cy="3066"/>
              </a:xfrm>
            </p:grpSpPr>
            <p:grpSp>
              <p:nvGrpSpPr>
                <p:cNvPr id="453" name="Group 191"/>
                <p:cNvGrpSpPr>
                  <a:grpSpLocks/>
                </p:cNvGrpSpPr>
                <p:nvPr/>
              </p:nvGrpSpPr>
              <p:grpSpPr bwMode="auto">
                <a:xfrm>
                  <a:off x="373" y="772"/>
                  <a:ext cx="5035" cy="849"/>
                  <a:chOff x="3323" y="1530"/>
                  <a:chExt cx="12588" cy="2123"/>
                </a:xfrm>
              </p:grpSpPr>
              <p:sp>
                <p:nvSpPr>
                  <p:cNvPr id="493" name="Text Box 19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3" y="1806"/>
                    <a:ext cx="4400" cy="14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5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OR Gate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494" name="Group 193"/>
                  <p:cNvGrpSpPr>
                    <a:grpSpLocks/>
                  </p:cNvGrpSpPr>
                  <p:nvPr/>
                </p:nvGrpSpPr>
                <p:grpSpPr bwMode="auto">
                  <a:xfrm>
                    <a:off x="7973" y="1601"/>
                    <a:ext cx="7938" cy="2052"/>
                    <a:chOff x="2109" y="867"/>
                    <a:chExt cx="3175" cy="821"/>
                  </a:xfrm>
                </p:grpSpPr>
                <p:sp>
                  <p:nvSpPr>
                    <p:cNvPr id="498" name="Text Box 19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869"/>
                      <a:ext cx="324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9" name="Text Box 19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09" y="1284"/>
                      <a:ext cx="308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00" name="Text Box 19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4" y="1071"/>
                      <a:ext cx="680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A+B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501" name="Group 1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37" y="867"/>
                      <a:ext cx="2086" cy="783"/>
                      <a:chOff x="2437" y="867"/>
                      <a:chExt cx="2086" cy="783"/>
                    </a:xfrm>
                  </p:grpSpPr>
                  <p:sp>
                    <p:nvSpPr>
                      <p:cNvPr id="502" name="Line 19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051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03" name="Line 19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464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04" name="Line 20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843" y="1262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05" name="AutoShape 201"/>
                      <p:cNvSpPr>
                        <a:spLocks noChangeArrowheads="1"/>
                      </p:cNvSpPr>
                      <p:nvPr/>
                    </p:nvSpPr>
                    <p:spPr bwMode="auto">
                      <a:xfrm flipH="1">
                        <a:off x="3016" y="867"/>
                        <a:ext cx="817" cy="783"/>
                      </a:xfrm>
                      <a:prstGeom prst="moon">
                        <a:avLst>
                          <a:gd name="adj" fmla="val 82130"/>
                        </a:avLst>
                      </a:prstGeom>
                      <a:noFill/>
                      <a:ln w="57150">
                        <a:solidFill>
                          <a:srgbClr val="99FF3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9pPr>
                      </a:lstStyle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495" name="Text Box 20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076" y="1530"/>
                    <a:ext cx="545" cy="57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 dirty="0">
                        <a:solidFill>
                          <a:srgbClr val="FF33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dirty="0">
                      <a:solidFill>
                        <a:srgbClr val="FF33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96" name="Text Box 2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06" y="2527"/>
                    <a:ext cx="545" cy="5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97" name="Text Box 20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848" y="2031"/>
                    <a:ext cx="545" cy="5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454" name="Group 205"/>
                <p:cNvGrpSpPr>
                  <a:grpSpLocks/>
                </p:cNvGrpSpPr>
                <p:nvPr/>
              </p:nvGrpSpPr>
              <p:grpSpPr bwMode="auto">
                <a:xfrm>
                  <a:off x="600" y="1667"/>
                  <a:ext cx="4853" cy="2171"/>
                  <a:chOff x="3890" y="3769"/>
                  <a:chExt cx="12133" cy="5427"/>
                </a:xfrm>
              </p:grpSpPr>
              <p:sp>
                <p:nvSpPr>
                  <p:cNvPr id="455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8225"/>
                    <a:ext cx="2155" cy="910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56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8225"/>
                    <a:ext cx="907" cy="910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57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8225"/>
                    <a:ext cx="793" cy="910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FF0066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58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7315"/>
                    <a:ext cx="2155" cy="910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59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7315"/>
                    <a:ext cx="907" cy="910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60" name="Rectangle 211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7315"/>
                    <a:ext cx="793" cy="910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61" name="Rectangle 212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6404"/>
                    <a:ext cx="2155" cy="911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 dirty="0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dirty="0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62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6404"/>
                    <a:ext cx="907" cy="911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63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6404"/>
                    <a:ext cx="793" cy="911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64" name="Rectangle 215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5494"/>
                    <a:ext cx="2155" cy="910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 dirty="0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dirty="0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65" name="Rectangle 216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5494"/>
                    <a:ext cx="907" cy="910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 dirty="0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dirty="0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66" name="Rectangle 217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5494"/>
                    <a:ext cx="793" cy="910"/>
                  </a:xfrm>
                  <a:prstGeom prst="rect">
                    <a:avLst/>
                  </a:prstGeom>
                  <a:solidFill>
                    <a:srgbClr val="002060"/>
                  </a:solidFill>
                  <a:ln/>
                  <a:extLst/>
                </p:spPr>
                <p:style>
                  <a:lnRef idx="0">
                    <a:schemeClr val="accent4"/>
                  </a:lnRef>
                  <a:fillRef idx="3">
                    <a:schemeClr val="accent4"/>
                  </a:fillRef>
                  <a:effectRef idx="3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 dirty="0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dirty="0">
                      <a:solidFill>
                        <a:srgbClr val="00FF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67" name="Rectangle 218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4584"/>
                    <a:ext cx="2155" cy="910"/>
                  </a:xfrm>
                  <a:prstGeom prst="rect">
                    <a:avLst/>
                  </a:prstGeom>
                  <a:ln/>
                  <a:extLst/>
                </p:spPr>
                <p:style>
                  <a:lnRef idx="0">
                    <a:schemeClr val="dk1"/>
                  </a:lnRef>
                  <a:fillRef idx="3">
                    <a:schemeClr val="dk1"/>
                  </a:fillRef>
                  <a:effectRef idx="3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A+B</a:t>
                    </a:r>
                    <a:endParaRPr lang="en-US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68" name="Rectangle 219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4584"/>
                    <a:ext cx="907" cy="910"/>
                  </a:xfrm>
                  <a:prstGeom prst="rect">
                    <a:avLst/>
                  </a:prstGeom>
                  <a:ln/>
                  <a:extLst/>
                </p:spPr>
                <p:style>
                  <a:lnRef idx="0">
                    <a:schemeClr val="dk1"/>
                  </a:lnRef>
                  <a:fillRef idx="3">
                    <a:schemeClr val="dk1"/>
                  </a:fillRef>
                  <a:effectRef idx="3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B</a:t>
                    </a:r>
                    <a:endParaRPr lang="en-US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69" name="Rectangle 220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4584"/>
                    <a:ext cx="793" cy="910"/>
                  </a:xfrm>
                  <a:prstGeom prst="rect">
                    <a:avLst/>
                  </a:prstGeom>
                  <a:ln/>
                  <a:extLst/>
                </p:spPr>
                <p:style>
                  <a:lnRef idx="0">
                    <a:schemeClr val="dk1"/>
                  </a:lnRef>
                  <a:fillRef idx="3">
                    <a:schemeClr val="dk1"/>
                  </a:fillRef>
                  <a:effectRef idx="3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32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A</a:t>
                    </a:r>
                    <a:endParaRPr lang="en-US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70" name="Rectangle 221"/>
                  <p:cNvSpPr>
                    <a:spLocks noChangeArrowheads="1"/>
                  </p:cNvSpPr>
                  <p:nvPr/>
                </p:nvSpPr>
                <p:spPr bwMode="auto">
                  <a:xfrm>
                    <a:off x="5590" y="3769"/>
                    <a:ext cx="2155" cy="815"/>
                  </a:xfrm>
                  <a:prstGeom prst="rect">
                    <a:avLst/>
                  </a:prstGeom>
                  <a:solidFill>
                    <a:srgbClr val="800000"/>
                  </a:solidFill>
                  <a:ln/>
                  <a:extLst/>
                </p:spPr>
                <p:style>
                  <a:lnRef idx="0">
                    <a:schemeClr val="accent2"/>
                  </a:lnRef>
                  <a:fillRef idx="3">
                    <a:schemeClr val="accent2"/>
                  </a:fillRef>
                  <a:effectRef idx="3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8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Output</a:t>
                    </a:r>
                    <a:endParaRPr lang="en-US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71" name="Rectangle 222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3769"/>
                    <a:ext cx="1700" cy="815"/>
                  </a:xfrm>
                  <a:prstGeom prst="rect">
                    <a:avLst/>
                  </a:prstGeom>
                  <a:solidFill>
                    <a:srgbClr val="800000"/>
                  </a:solidFill>
                  <a:ln/>
                  <a:extLst/>
                </p:spPr>
                <p:style>
                  <a:lnRef idx="0">
                    <a:schemeClr val="accent2"/>
                  </a:lnRef>
                  <a:fillRef idx="3">
                    <a:schemeClr val="accent2"/>
                  </a:fillRef>
                  <a:effectRef idx="3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anchor="b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8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Input</a:t>
                    </a:r>
                    <a:endParaRPr lang="en-US" dirty="0">
                      <a:latin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472" name="Group 223"/>
                  <p:cNvGrpSpPr>
                    <a:grpSpLocks/>
                  </p:cNvGrpSpPr>
                  <p:nvPr/>
                </p:nvGrpSpPr>
                <p:grpSpPr bwMode="auto">
                  <a:xfrm>
                    <a:off x="9221" y="3853"/>
                    <a:ext cx="6802" cy="5343"/>
                    <a:chOff x="2608" y="1768"/>
                    <a:chExt cx="2721" cy="2137"/>
                  </a:xfrm>
                </p:grpSpPr>
                <p:sp>
                  <p:nvSpPr>
                    <p:cNvPr id="473" name="Line 2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2477"/>
                      <a:ext cx="0" cy="1089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4" name="Line 2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2478"/>
                      <a:ext cx="651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5" name="Line 2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160"/>
                      <a:ext cx="0" cy="59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6" name="Line 2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160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7" name="Line 2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2734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8" name="Line 2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46" y="2160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9" name="Line 2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46" y="2734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0" name="Line 2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78" y="2478"/>
                      <a:ext cx="651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1" name="Line 2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78" y="2160"/>
                      <a:ext cx="0" cy="59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2" name="Line 2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329" y="2477"/>
                      <a:ext cx="0" cy="1089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3" name="Line 2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08" y="3566"/>
                      <a:ext cx="53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4" name="Line 23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3566"/>
                      <a:ext cx="82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5" name="Line 2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501" y="3566"/>
                      <a:ext cx="82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6" name="Line 2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40" y="3475"/>
                      <a:ext cx="0" cy="18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7" name="Line 2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9" y="3405"/>
                      <a:ext cx="0" cy="31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8" name="Text Box 23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91" y="1768"/>
                      <a:ext cx="278" cy="32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8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89" name="Text Box 24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91" y="2382"/>
                      <a:ext cx="265" cy="32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8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0" name="Text Box 24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19" y="3655"/>
                      <a:ext cx="632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0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Battery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1" name="Text Box 2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89" y="3652"/>
                      <a:ext cx="525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2000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Lamp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2" name="Text Box 24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50" y="3332"/>
                      <a:ext cx="398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b="1">
                          <a:solidFill>
                            <a:srgbClr val="00FF00"/>
                          </a:solidFill>
                          <a:latin typeface="Times New Roman" panose="02020603050405020304" pitchFamily="18" charset="0"/>
                        </a:rPr>
                        <a:t>A+B</a:t>
                      </a:r>
                      <a:endParaRPr lang="en-US">
                        <a:latin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p:sp>
            <p:nvSpPr>
              <p:cNvPr id="449" name="AutoShape 244"/>
              <p:cNvSpPr>
                <a:spLocks noChangeArrowheads="1"/>
              </p:cNvSpPr>
              <p:nvPr/>
            </p:nvSpPr>
            <p:spPr bwMode="auto">
              <a:xfrm>
                <a:off x="4151" y="3288"/>
                <a:ext cx="534" cy="409"/>
              </a:xfrm>
              <a:prstGeom prst="sun">
                <a:avLst>
                  <a:gd name="adj" fmla="val 25000"/>
                </a:avLst>
              </a:prstGeom>
              <a:solidFill>
                <a:srgbClr val="FF0066"/>
              </a:solidFill>
              <a:ln w="317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50" name="Line 245"/>
              <p:cNvSpPr>
                <a:spLocks noChangeShapeType="1"/>
              </p:cNvSpPr>
              <p:nvPr/>
            </p:nvSpPr>
            <p:spPr bwMode="auto">
              <a:xfrm flipV="1">
                <a:off x="3915" y="2083"/>
                <a:ext cx="383" cy="10"/>
              </a:xfrm>
              <a:prstGeom prst="line">
                <a:avLst/>
              </a:prstGeom>
              <a:noFill/>
              <a:ln w="57150">
                <a:solidFill>
                  <a:srgbClr val="18F6E1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" name="Line 246"/>
              <p:cNvSpPr>
                <a:spLocks noChangeShapeType="1"/>
              </p:cNvSpPr>
              <p:nvPr/>
            </p:nvSpPr>
            <p:spPr bwMode="auto">
              <a:xfrm flipV="1">
                <a:off x="3915" y="2660"/>
                <a:ext cx="375" cy="13"/>
              </a:xfrm>
              <a:prstGeom prst="line">
                <a:avLst/>
              </a:prstGeom>
              <a:noFill/>
              <a:ln w="57150">
                <a:solidFill>
                  <a:srgbClr val="18F6E1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" name="AutoShape 247"/>
              <p:cNvSpPr>
                <a:spLocks noChangeArrowheads="1"/>
              </p:cNvSpPr>
              <p:nvPr/>
            </p:nvSpPr>
            <p:spPr bwMode="auto">
              <a:xfrm>
                <a:off x="204" y="3474"/>
                <a:ext cx="393" cy="314"/>
              </a:xfrm>
              <a:prstGeom prst="rightArrow">
                <a:avLst>
                  <a:gd name="adj1" fmla="val 50000"/>
                  <a:gd name="adj2" fmla="val 3129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sz="1500" b="1">
                    <a:solidFill>
                      <a:srgbClr val="00FFFF"/>
                    </a:solidFill>
                    <a:latin typeface="Times New Roman" panose="02020603050405020304" pitchFamily="18" charset="0"/>
                  </a:rPr>
                  <a:t>Step 4</a:t>
                </a:r>
                <a:endParaRPr lang="en-US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47" name="Text Box 248"/>
            <p:cNvSpPr txBox="1">
              <a:spLocks noChangeArrowheads="1"/>
            </p:cNvSpPr>
            <p:nvPr/>
          </p:nvSpPr>
          <p:spPr bwMode="auto">
            <a:xfrm>
              <a:off x="3289" y="1074"/>
              <a:ext cx="56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  <a:r>
                <a:rPr lang="en-US" sz="2000" b="1">
                  <a:latin typeface="Arial" panose="020B0604020202020204" pitchFamily="34" charset="0"/>
                </a:rPr>
                <a:t>+</a:t>
              </a:r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  <a:r>
                <a:rPr lang="en-US" sz="2000" b="1">
                  <a:latin typeface="Arial" panose="020B0604020202020204" pitchFamily="34" charset="0"/>
                </a:rPr>
                <a:t>=</a:t>
              </a:r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06" name="Group 253"/>
          <p:cNvGrpSpPr>
            <a:grpSpLocks/>
          </p:cNvGrpSpPr>
          <p:nvPr/>
        </p:nvGrpSpPr>
        <p:grpSpPr bwMode="auto">
          <a:xfrm>
            <a:off x="1219200" y="2639238"/>
            <a:ext cx="5967413" cy="3975100"/>
            <a:chOff x="768" y="1611"/>
            <a:chExt cx="3759" cy="2504"/>
          </a:xfrm>
        </p:grpSpPr>
        <p:sp>
          <p:nvSpPr>
            <p:cNvPr id="507" name="Text Box 250"/>
            <p:cNvSpPr txBox="1">
              <a:spLocks noChangeArrowheads="1"/>
            </p:cNvSpPr>
            <p:nvPr/>
          </p:nvSpPr>
          <p:spPr bwMode="auto">
            <a:xfrm>
              <a:off x="2699" y="1611"/>
              <a:ext cx="6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b="1"/>
                <a:t>Symbol</a:t>
              </a:r>
            </a:p>
          </p:txBody>
        </p:sp>
        <p:sp>
          <p:nvSpPr>
            <p:cNvPr id="508" name="Text Box 251"/>
            <p:cNvSpPr txBox="1">
              <a:spLocks noChangeArrowheads="1"/>
            </p:cNvSpPr>
            <p:nvPr/>
          </p:nvSpPr>
          <p:spPr bwMode="auto">
            <a:xfrm>
              <a:off x="768" y="3879"/>
              <a:ext cx="9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b="1"/>
                <a:t>Truth Table</a:t>
              </a:r>
            </a:p>
          </p:txBody>
        </p:sp>
        <p:sp>
          <p:nvSpPr>
            <p:cNvPr id="509" name="Text Box 252"/>
            <p:cNvSpPr txBox="1">
              <a:spLocks noChangeArrowheads="1"/>
            </p:cNvSpPr>
            <p:nvPr/>
          </p:nvSpPr>
          <p:spPr bwMode="auto">
            <a:xfrm>
              <a:off x="3362" y="3884"/>
              <a:ext cx="11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b="1"/>
                <a:t>Electric Circuit</a:t>
              </a:r>
            </a:p>
          </p:txBody>
        </p:sp>
      </p:grpSp>
      <p:sp>
        <p:nvSpPr>
          <p:cNvPr id="252" name="Text Box 170"/>
          <p:cNvSpPr txBox="1">
            <a:spLocks noChangeArrowheads="1"/>
          </p:cNvSpPr>
          <p:nvPr/>
        </p:nvSpPr>
        <p:spPr bwMode="auto">
          <a:xfrm>
            <a:off x="677322" y="99064"/>
            <a:ext cx="776078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7885113" algn="r"/>
              </a:tabLst>
              <a:defRPr/>
            </a:pP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মৌলিক</a:t>
            </a:r>
            <a:r>
              <a:rPr lang="en-US" sz="4800" b="1" dirty="0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লজিক</a:t>
            </a:r>
            <a:r>
              <a:rPr lang="en-US" sz="4800" b="1" dirty="0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গেইট</a:t>
            </a:r>
            <a:endParaRPr lang="en-US" sz="4800" b="1" dirty="0">
              <a:solidFill>
                <a:srgbClr val="7030A0"/>
              </a:solidFill>
              <a:effectDag name="">
                <a:cont type="tree" name="">
                  <a:effect ref="fillLine"/>
                  <a:outerShdw dist="38100" dir="13500000" algn="br">
                    <a:srgbClr val="77BBFF"/>
                  </a:outerShdw>
                </a:cont>
                <a:cont type="tree" name="">
                  <a:effect ref="fillLine"/>
                  <a:outerShdw dist="38100" dir="2700000" algn="tl">
                    <a:srgbClr val="1E5B99"/>
                  </a:outerShdw>
                </a:cont>
                <a:effect ref="fillLine"/>
              </a:effectDag>
              <a:latin typeface="SolaimanLipi" panose="02000500020000020004" pitchFamily="2" charset="0"/>
              <a:cs typeface="SolaimanLipi" panose="020005000200000200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1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1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1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62"/>
          <p:cNvGrpSpPr>
            <a:grpSpLocks/>
          </p:cNvGrpSpPr>
          <p:nvPr/>
        </p:nvGrpSpPr>
        <p:grpSpPr bwMode="auto">
          <a:xfrm>
            <a:off x="285750" y="1360125"/>
            <a:ext cx="8416925" cy="4929187"/>
            <a:chOff x="204" y="845"/>
            <a:chExt cx="5302" cy="3105"/>
          </a:xfrm>
        </p:grpSpPr>
        <p:grpSp>
          <p:nvGrpSpPr>
            <p:cNvPr id="11" name="Group 63"/>
            <p:cNvGrpSpPr>
              <a:grpSpLocks/>
            </p:cNvGrpSpPr>
            <p:nvPr/>
          </p:nvGrpSpPr>
          <p:grpSpPr bwMode="auto">
            <a:xfrm>
              <a:off x="204" y="845"/>
              <a:ext cx="5302" cy="3105"/>
              <a:chOff x="209" y="779"/>
              <a:chExt cx="5302" cy="3105"/>
            </a:xfrm>
          </p:grpSpPr>
          <p:sp>
            <p:nvSpPr>
              <p:cNvPr id="17" name="AutoShape 64"/>
              <p:cNvSpPr>
                <a:spLocks noChangeArrowheads="1"/>
              </p:cNvSpPr>
              <p:nvPr/>
            </p:nvSpPr>
            <p:spPr bwMode="auto">
              <a:xfrm>
                <a:off x="4212" y="3324"/>
                <a:ext cx="441" cy="409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317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8" name="AutoShape 65"/>
              <p:cNvSpPr>
                <a:spLocks noChangeArrowheads="1"/>
              </p:cNvSpPr>
              <p:nvPr/>
            </p:nvSpPr>
            <p:spPr bwMode="auto">
              <a:xfrm>
                <a:off x="220" y="2834"/>
                <a:ext cx="393" cy="314"/>
              </a:xfrm>
              <a:prstGeom prst="rightArrow">
                <a:avLst>
                  <a:gd name="adj1" fmla="val 50000"/>
                  <a:gd name="adj2" fmla="val 3129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sz="1500" b="1">
                    <a:solidFill>
                      <a:srgbClr val="00FFFF"/>
                    </a:solidFill>
                    <a:latin typeface="Times New Roman" panose="02020603050405020304" pitchFamily="18" charset="0"/>
                  </a:rPr>
                  <a:t>Step 2</a:t>
                </a:r>
                <a:endParaRPr lang="en-US"/>
              </a:p>
            </p:txBody>
          </p:sp>
          <p:sp>
            <p:nvSpPr>
              <p:cNvPr id="19" name="Line 66"/>
              <p:cNvSpPr>
                <a:spLocks noChangeShapeType="1"/>
              </p:cNvSpPr>
              <p:nvPr/>
            </p:nvSpPr>
            <p:spPr bwMode="auto">
              <a:xfrm flipV="1">
                <a:off x="3420" y="2146"/>
                <a:ext cx="349" cy="107"/>
              </a:xfrm>
              <a:prstGeom prst="line">
                <a:avLst/>
              </a:prstGeom>
              <a:noFill/>
              <a:ln w="57150">
                <a:solidFill>
                  <a:srgbClr val="00FFFF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67"/>
              <p:cNvSpPr>
                <a:spLocks noChangeShapeType="1"/>
              </p:cNvSpPr>
              <p:nvPr/>
            </p:nvSpPr>
            <p:spPr bwMode="auto">
              <a:xfrm flipV="1">
                <a:off x="4492" y="2243"/>
                <a:ext cx="350" cy="10"/>
              </a:xfrm>
              <a:prstGeom prst="line">
                <a:avLst/>
              </a:prstGeom>
              <a:noFill/>
              <a:ln w="57150">
                <a:solidFill>
                  <a:srgbClr val="00FFFF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68"/>
              <p:cNvGrpSpPr>
                <a:grpSpLocks/>
              </p:cNvGrpSpPr>
              <p:nvPr/>
            </p:nvGrpSpPr>
            <p:grpSpPr bwMode="auto">
              <a:xfrm>
                <a:off x="209" y="779"/>
                <a:ext cx="5302" cy="3105"/>
                <a:chOff x="3633" y="1341"/>
                <a:chExt cx="13255" cy="7762"/>
              </a:xfrm>
            </p:grpSpPr>
            <p:grpSp>
              <p:nvGrpSpPr>
                <p:cNvPr id="22" name="Group 91"/>
                <p:cNvGrpSpPr>
                  <a:grpSpLocks/>
                </p:cNvGrpSpPr>
                <p:nvPr/>
              </p:nvGrpSpPr>
              <p:grpSpPr bwMode="auto">
                <a:xfrm>
                  <a:off x="10060" y="3930"/>
                  <a:ext cx="6690" cy="5173"/>
                  <a:chOff x="10060" y="3930"/>
                  <a:chExt cx="6690" cy="5173"/>
                </a:xfrm>
              </p:grpSpPr>
              <p:sp>
                <p:nvSpPr>
                  <p:cNvPr id="37" name="Line 92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5021"/>
                    <a:ext cx="0" cy="3196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5024"/>
                    <a:ext cx="16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12533" y="5024"/>
                    <a:ext cx="189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" name="Line 95"/>
                  <p:cNvSpPr>
                    <a:spLocks noChangeShapeType="1"/>
                  </p:cNvSpPr>
                  <p:nvPr/>
                </p:nvSpPr>
                <p:spPr bwMode="auto">
                  <a:xfrm>
                    <a:off x="15150" y="5024"/>
                    <a:ext cx="16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" name="Line 96"/>
                  <p:cNvSpPr>
                    <a:spLocks noChangeShapeType="1"/>
                  </p:cNvSpPr>
                  <p:nvPr/>
                </p:nvSpPr>
                <p:spPr bwMode="auto">
                  <a:xfrm>
                    <a:off x="16750" y="5021"/>
                    <a:ext cx="0" cy="3196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" name="Line 97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8217"/>
                    <a:ext cx="130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" name="Line 98"/>
                  <p:cNvSpPr>
                    <a:spLocks noChangeShapeType="1"/>
                  </p:cNvSpPr>
                  <p:nvPr/>
                </p:nvSpPr>
                <p:spPr bwMode="auto">
                  <a:xfrm>
                    <a:off x="11660" y="8217"/>
                    <a:ext cx="2037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14713" y="8217"/>
                    <a:ext cx="2037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" name="Line 100"/>
                  <p:cNvSpPr>
                    <a:spLocks noChangeShapeType="1"/>
                  </p:cNvSpPr>
                  <p:nvPr/>
                </p:nvSpPr>
                <p:spPr bwMode="auto">
                  <a:xfrm>
                    <a:off x="11368" y="7950"/>
                    <a:ext cx="0" cy="531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11660" y="7745"/>
                    <a:ext cx="0" cy="93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Text Box 10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05" y="3930"/>
                    <a:ext cx="696" cy="81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A</a:t>
                    </a:r>
                    <a:endParaRPr lang="en-US"/>
                  </a:p>
                </p:txBody>
              </p:sp>
              <p:sp>
                <p:nvSpPr>
                  <p:cNvPr id="48" name="Text 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569" y="3959"/>
                    <a:ext cx="664" cy="81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49" name="Text Box 10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80" y="8478"/>
                    <a:ext cx="1577" cy="6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19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Battery</a:t>
                    </a:r>
                    <a:endParaRPr lang="en-US"/>
                  </a:p>
                </p:txBody>
              </p:sp>
              <p:sp>
                <p:nvSpPr>
                  <p:cNvPr id="50" name="Text Box 10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194" y="8469"/>
                    <a:ext cx="1315" cy="6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0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Lamp</a:t>
                    </a:r>
                    <a:endParaRPr lang="en-US"/>
                  </a:p>
                </p:txBody>
              </p:sp>
              <p:sp>
                <p:nvSpPr>
                  <p:cNvPr id="51" name="Text Box 10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78" y="7500"/>
                    <a:ext cx="957" cy="7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AB</a:t>
                    </a:r>
                    <a:endParaRPr lang="en-US"/>
                  </a:p>
                </p:txBody>
              </p:sp>
            </p:grpSp>
            <p:grpSp>
              <p:nvGrpSpPr>
                <p:cNvPr id="23" name="Group 107"/>
                <p:cNvGrpSpPr>
                  <a:grpSpLocks/>
                </p:cNvGrpSpPr>
                <p:nvPr/>
              </p:nvGrpSpPr>
              <p:grpSpPr bwMode="auto">
                <a:xfrm>
                  <a:off x="3633" y="1341"/>
                  <a:ext cx="13255" cy="2048"/>
                  <a:chOff x="3633" y="1341"/>
                  <a:chExt cx="13255" cy="2048"/>
                </a:xfrm>
              </p:grpSpPr>
              <p:sp>
                <p:nvSpPr>
                  <p:cNvPr id="24" name="Text Box 10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33" y="1584"/>
                    <a:ext cx="5120" cy="14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5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AND Gate</a:t>
                    </a:r>
                    <a:endParaRPr lang="en-US"/>
                  </a:p>
                </p:txBody>
              </p:sp>
              <p:grpSp>
                <p:nvGrpSpPr>
                  <p:cNvPr id="25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9360" y="1341"/>
                    <a:ext cx="7528" cy="2048"/>
                    <a:chOff x="2109" y="869"/>
                    <a:chExt cx="3011" cy="819"/>
                  </a:xfrm>
                </p:grpSpPr>
                <p:grpSp>
                  <p:nvGrpSpPr>
                    <p:cNvPr id="29" name="Group 1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37" y="935"/>
                      <a:ext cx="2086" cy="681"/>
                      <a:chOff x="2437" y="935"/>
                      <a:chExt cx="2086" cy="681"/>
                    </a:xfrm>
                  </p:grpSpPr>
                  <p:sp>
                    <p:nvSpPr>
                      <p:cNvPr id="33" name="AutoShape 1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2" y="935"/>
                        <a:ext cx="725" cy="681"/>
                      </a:xfrm>
                      <a:prstGeom prst="flowChartDelay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9pPr>
                      </a:lstStyle>
                      <a:p>
                        <a:endParaRPr lang="en-US"/>
                      </a:p>
                    </p:txBody>
                  </p:sp>
                  <p:sp>
                    <p:nvSpPr>
                      <p:cNvPr id="34" name="Line 1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071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5" name="Line 11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484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6" name="Line 1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843" y="1262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30" name="Text Box 1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869"/>
                      <a:ext cx="324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/>
                    </a:p>
                  </p:txBody>
                </p:sp>
                <p:sp>
                  <p:nvSpPr>
                    <p:cNvPr id="31" name="Text Box 1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09" y="1284"/>
                      <a:ext cx="308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endParaRPr lang="en-US"/>
                    </a:p>
                  </p:txBody>
                </p:sp>
                <p:sp>
                  <p:nvSpPr>
                    <p:cNvPr id="32" name="Text Box 1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4" y="1071"/>
                      <a:ext cx="516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AB</a:t>
                      </a:r>
                      <a:endParaRPr lang="en-US"/>
                    </a:p>
                  </p:txBody>
                </p:sp>
              </p:grpSp>
              <p:sp>
                <p:nvSpPr>
                  <p:cNvPr id="26" name="Text Box 1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68" y="2901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/>
                  </a:p>
                </p:txBody>
              </p:sp>
              <p:sp>
                <p:nvSpPr>
                  <p:cNvPr id="27" name="Text Box 1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68" y="1371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/>
                  </a:p>
                </p:txBody>
              </p:sp>
              <p:sp>
                <p:nvSpPr>
                  <p:cNvPr id="28" name="Text Box 1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388" y="1849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/>
                  </a:p>
                </p:txBody>
              </p:sp>
            </p:grpSp>
          </p:grpSp>
        </p:grpSp>
        <p:sp>
          <p:nvSpPr>
            <p:cNvPr id="12" name="Text Box 121"/>
            <p:cNvSpPr txBox="1">
              <a:spLocks noChangeArrowheads="1"/>
            </p:cNvSpPr>
            <p:nvPr/>
          </p:nvSpPr>
          <p:spPr bwMode="auto">
            <a:xfrm>
              <a:off x="3536" y="1139"/>
              <a:ext cx="6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>
                  <a:latin typeface="Arial" panose="020B0604020202020204" pitchFamily="34" charset="0"/>
                </a:rPr>
                <a:t>0</a:t>
              </a:r>
              <a:r>
                <a:rPr lang="en-US" b="1">
                  <a:latin typeface="Arial" panose="020B0604020202020204" pitchFamily="34" charset="0"/>
                  <a:sym typeface="Wingdings 2" panose="05020102010507070707" pitchFamily="18" charset="2"/>
                </a:rPr>
                <a:t></a:t>
              </a:r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  <a:r>
                <a:rPr lang="en-US" sz="2000" b="1">
                  <a:latin typeface="Arial" panose="020B0604020202020204" pitchFamily="34" charset="0"/>
                </a:rPr>
                <a:t>=0</a:t>
              </a:r>
              <a:endParaRPr lang="en-US"/>
            </a:p>
          </p:txBody>
        </p:sp>
      </p:grpSp>
      <p:graphicFrame>
        <p:nvGraphicFramePr>
          <p:cNvPr id="52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88317"/>
              </p:ext>
            </p:extLst>
          </p:nvPr>
        </p:nvGraphicFramePr>
        <p:xfrm>
          <a:off x="931863" y="3087325"/>
          <a:ext cx="2447925" cy="3108852"/>
        </p:xfrm>
        <a:graphic>
          <a:graphicData uri="http://schemas.openxmlformats.org/drawingml/2006/table">
            <a:tbl>
              <a:tblPr/>
              <a:tblGrid>
                <a:gridCol w="503237"/>
                <a:gridCol w="576263"/>
                <a:gridCol w="1368425"/>
              </a:tblGrid>
              <a:tr h="51805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Input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Output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</a:tbl>
          </a:graphicData>
        </a:graphic>
      </p:graphicFrame>
      <p:grpSp>
        <p:nvGrpSpPr>
          <p:cNvPr id="53" name="Group 122"/>
          <p:cNvGrpSpPr>
            <a:grpSpLocks/>
          </p:cNvGrpSpPr>
          <p:nvPr/>
        </p:nvGrpSpPr>
        <p:grpSpPr bwMode="auto">
          <a:xfrm>
            <a:off x="285750" y="1360125"/>
            <a:ext cx="8416925" cy="4929187"/>
            <a:chOff x="209" y="845"/>
            <a:chExt cx="5302" cy="3105"/>
          </a:xfrm>
        </p:grpSpPr>
        <p:grpSp>
          <p:nvGrpSpPr>
            <p:cNvPr id="54" name="Group 123"/>
            <p:cNvGrpSpPr>
              <a:grpSpLocks/>
            </p:cNvGrpSpPr>
            <p:nvPr/>
          </p:nvGrpSpPr>
          <p:grpSpPr bwMode="auto">
            <a:xfrm>
              <a:off x="209" y="845"/>
              <a:ext cx="5302" cy="3105"/>
              <a:chOff x="209" y="779"/>
              <a:chExt cx="5302" cy="3105"/>
            </a:xfrm>
          </p:grpSpPr>
          <p:sp>
            <p:nvSpPr>
              <p:cNvPr id="56" name="AutoShape 124"/>
              <p:cNvSpPr>
                <a:spLocks noChangeArrowheads="1"/>
              </p:cNvSpPr>
              <p:nvPr/>
            </p:nvSpPr>
            <p:spPr bwMode="auto">
              <a:xfrm>
                <a:off x="4212" y="3324"/>
                <a:ext cx="441" cy="409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317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7" name="AutoShape 125"/>
              <p:cNvSpPr>
                <a:spLocks noChangeArrowheads="1"/>
              </p:cNvSpPr>
              <p:nvPr/>
            </p:nvSpPr>
            <p:spPr bwMode="auto">
              <a:xfrm>
                <a:off x="220" y="3158"/>
                <a:ext cx="393" cy="314"/>
              </a:xfrm>
              <a:prstGeom prst="rightArrow">
                <a:avLst>
                  <a:gd name="adj1" fmla="val 50000"/>
                  <a:gd name="adj2" fmla="val 3129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sz="1500" b="1">
                    <a:solidFill>
                      <a:srgbClr val="00FFFF"/>
                    </a:solidFill>
                    <a:latin typeface="Times New Roman" panose="02020603050405020304" pitchFamily="18" charset="0"/>
                  </a:rPr>
                  <a:t>Step 3</a:t>
                </a:r>
                <a:endParaRPr lang="en-US"/>
              </a:p>
            </p:txBody>
          </p:sp>
          <p:sp>
            <p:nvSpPr>
              <p:cNvPr id="58" name="Line 126"/>
              <p:cNvSpPr>
                <a:spLocks noChangeShapeType="1"/>
              </p:cNvSpPr>
              <p:nvPr/>
            </p:nvSpPr>
            <p:spPr bwMode="auto">
              <a:xfrm flipV="1">
                <a:off x="3420" y="2251"/>
                <a:ext cx="400" cy="2"/>
              </a:xfrm>
              <a:prstGeom prst="line">
                <a:avLst/>
              </a:prstGeom>
              <a:noFill/>
              <a:ln w="57150">
                <a:solidFill>
                  <a:srgbClr val="00FFFF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Line 127"/>
              <p:cNvSpPr>
                <a:spLocks noChangeShapeType="1"/>
              </p:cNvSpPr>
              <p:nvPr/>
            </p:nvSpPr>
            <p:spPr bwMode="auto">
              <a:xfrm flipV="1">
                <a:off x="4492" y="2106"/>
                <a:ext cx="350" cy="147"/>
              </a:xfrm>
              <a:prstGeom prst="line">
                <a:avLst/>
              </a:prstGeom>
              <a:noFill/>
              <a:ln w="57150">
                <a:solidFill>
                  <a:srgbClr val="00FFFF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0" name="Group 128"/>
              <p:cNvGrpSpPr>
                <a:grpSpLocks/>
              </p:cNvGrpSpPr>
              <p:nvPr/>
            </p:nvGrpSpPr>
            <p:grpSpPr bwMode="auto">
              <a:xfrm>
                <a:off x="209" y="779"/>
                <a:ext cx="5302" cy="3105"/>
                <a:chOff x="3633" y="1341"/>
                <a:chExt cx="13255" cy="7762"/>
              </a:xfrm>
            </p:grpSpPr>
            <p:grpSp>
              <p:nvGrpSpPr>
                <p:cNvPr id="61" name="Group 151"/>
                <p:cNvGrpSpPr>
                  <a:grpSpLocks/>
                </p:cNvGrpSpPr>
                <p:nvPr/>
              </p:nvGrpSpPr>
              <p:grpSpPr bwMode="auto">
                <a:xfrm>
                  <a:off x="10060" y="3930"/>
                  <a:ext cx="6690" cy="5173"/>
                  <a:chOff x="10060" y="3930"/>
                  <a:chExt cx="6690" cy="5173"/>
                </a:xfrm>
              </p:grpSpPr>
              <p:sp>
                <p:nvSpPr>
                  <p:cNvPr id="76" name="Line 152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5021"/>
                    <a:ext cx="0" cy="3196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7" name="Line 153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5024"/>
                    <a:ext cx="16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8" name="Line 154"/>
                  <p:cNvSpPr>
                    <a:spLocks noChangeShapeType="1"/>
                  </p:cNvSpPr>
                  <p:nvPr/>
                </p:nvSpPr>
                <p:spPr bwMode="auto">
                  <a:xfrm>
                    <a:off x="12533" y="5024"/>
                    <a:ext cx="189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9" name="Line 155"/>
                  <p:cNvSpPr>
                    <a:spLocks noChangeShapeType="1"/>
                  </p:cNvSpPr>
                  <p:nvPr/>
                </p:nvSpPr>
                <p:spPr bwMode="auto">
                  <a:xfrm>
                    <a:off x="15150" y="5024"/>
                    <a:ext cx="16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0" name="Line 156"/>
                  <p:cNvSpPr>
                    <a:spLocks noChangeShapeType="1"/>
                  </p:cNvSpPr>
                  <p:nvPr/>
                </p:nvSpPr>
                <p:spPr bwMode="auto">
                  <a:xfrm>
                    <a:off x="16750" y="5021"/>
                    <a:ext cx="0" cy="3196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1" name="Line 157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8217"/>
                    <a:ext cx="130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" name="Line 158"/>
                  <p:cNvSpPr>
                    <a:spLocks noChangeShapeType="1"/>
                  </p:cNvSpPr>
                  <p:nvPr/>
                </p:nvSpPr>
                <p:spPr bwMode="auto">
                  <a:xfrm>
                    <a:off x="11660" y="8217"/>
                    <a:ext cx="2037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" name="Line 159"/>
                  <p:cNvSpPr>
                    <a:spLocks noChangeShapeType="1"/>
                  </p:cNvSpPr>
                  <p:nvPr/>
                </p:nvSpPr>
                <p:spPr bwMode="auto">
                  <a:xfrm>
                    <a:off x="14713" y="8217"/>
                    <a:ext cx="2037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" name="Line 160"/>
                  <p:cNvSpPr>
                    <a:spLocks noChangeShapeType="1"/>
                  </p:cNvSpPr>
                  <p:nvPr/>
                </p:nvSpPr>
                <p:spPr bwMode="auto">
                  <a:xfrm>
                    <a:off x="11368" y="7950"/>
                    <a:ext cx="0" cy="531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" name="Line 161"/>
                  <p:cNvSpPr>
                    <a:spLocks noChangeShapeType="1"/>
                  </p:cNvSpPr>
                  <p:nvPr/>
                </p:nvSpPr>
                <p:spPr bwMode="auto">
                  <a:xfrm>
                    <a:off x="11660" y="7745"/>
                    <a:ext cx="0" cy="93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" name="Text Box 1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05" y="3930"/>
                    <a:ext cx="696" cy="81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A</a:t>
                    </a:r>
                    <a:endParaRPr lang="en-US"/>
                  </a:p>
                </p:txBody>
              </p:sp>
              <p:sp>
                <p:nvSpPr>
                  <p:cNvPr id="87" name="Text Box 1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569" y="3959"/>
                    <a:ext cx="664" cy="81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88" name="Text Box 16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80" y="8478"/>
                    <a:ext cx="1577" cy="6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19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Battery</a:t>
                    </a:r>
                    <a:endParaRPr lang="en-US"/>
                  </a:p>
                </p:txBody>
              </p:sp>
              <p:sp>
                <p:nvSpPr>
                  <p:cNvPr id="89" name="Text Box 1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194" y="8469"/>
                    <a:ext cx="1315" cy="6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0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Lamp</a:t>
                    </a:r>
                    <a:endParaRPr lang="en-US"/>
                  </a:p>
                </p:txBody>
              </p:sp>
              <p:sp>
                <p:nvSpPr>
                  <p:cNvPr id="90" name="Text Box 16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78" y="7500"/>
                    <a:ext cx="957" cy="7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AB</a:t>
                    </a:r>
                    <a:endParaRPr lang="en-US"/>
                  </a:p>
                </p:txBody>
              </p:sp>
            </p:grpSp>
            <p:grpSp>
              <p:nvGrpSpPr>
                <p:cNvPr id="62" name="Group 167"/>
                <p:cNvGrpSpPr>
                  <a:grpSpLocks/>
                </p:cNvGrpSpPr>
                <p:nvPr/>
              </p:nvGrpSpPr>
              <p:grpSpPr bwMode="auto">
                <a:xfrm>
                  <a:off x="3633" y="1341"/>
                  <a:ext cx="13255" cy="2048"/>
                  <a:chOff x="3633" y="1341"/>
                  <a:chExt cx="13255" cy="2048"/>
                </a:xfrm>
              </p:grpSpPr>
              <p:sp>
                <p:nvSpPr>
                  <p:cNvPr id="63" name="Text Box 1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33" y="1584"/>
                    <a:ext cx="5120" cy="14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5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AND Gate</a:t>
                    </a:r>
                    <a:endParaRPr lang="en-US"/>
                  </a:p>
                </p:txBody>
              </p:sp>
              <p:grpSp>
                <p:nvGrpSpPr>
                  <p:cNvPr id="64" name="Group 169"/>
                  <p:cNvGrpSpPr>
                    <a:grpSpLocks/>
                  </p:cNvGrpSpPr>
                  <p:nvPr/>
                </p:nvGrpSpPr>
                <p:grpSpPr bwMode="auto">
                  <a:xfrm>
                    <a:off x="9360" y="1341"/>
                    <a:ext cx="7528" cy="2048"/>
                    <a:chOff x="2109" y="869"/>
                    <a:chExt cx="3011" cy="819"/>
                  </a:xfrm>
                </p:grpSpPr>
                <p:grpSp>
                  <p:nvGrpSpPr>
                    <p:cNvPr id="68" name="Group 1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37" y="935"/>
                      <a:ext cx="2086" cy="681"/>
                      <a:chOff x="2437" y="935"/>
                      <a:chExt cx="2086" cy="681"/>
                    </a:xfrm>
                  </p:grpSpPr>
                  <p:sp>
                    <p:nvSpPr>
                      <p:cNvPr id="72" name="AutoShape 1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2" y="935"/>
                        <a:ext cx="725" cy="681"/>
                      </a:xfrm>
                      <a:prstGeom prst="flowChartDelay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9pPr>
                      </a:lstStyle>
                      <a:p>
                        <a:endParaRPr lang="en-US"/>
                      </a:p>
                    </p:txBody>
                  </p:sp>
                  <p:sp>
                    <p:nvSpPr>
                      <p:cNvPr id="73" name="Line 17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071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4" name="Line 17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484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5" name="Line 17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843" y="1262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9" name="Text Box 17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869"/>
                      <a:ext cx="324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/>
                    </a:p>
                  </p:txBody>
                </p:sp>
                <p:sp>
                  <p:nvSpPr>
                    <p:cNvPr id="70" name="Text Box 17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09" y="1284"/>
                      <a:ext cx="308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endParaRPr lang="en-US"/>
                    </a:p>
                  </p:txBody>
                </p:sp>
                <p:sp>
                  <p:nvSpPr>
                    <p:cNvPr id="71" name="Text Box 17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4" y="1071"/>
                      <a:ext cx="516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AB</a:t>
                      </a:r>
                      <a:endParaRPr lang="en-US"/>
                    </a:p>
                  </p:txBody>
                </p:sp>
              </p:grpSp>
              <p:sp>
                <p:nvSpPr>
                  <p:cNvPr id="65" name="Text Box 17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68" y="2901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latin typeface="Times New Roman" panose="02020603050405020304" pitchFamily="18" charset="0"/>
                      </a:rPr>
                      <a:t>0</a:t>
                    </a:r>
                    <a:endParaRPr lang="en-US"/>
                  </a:p>
                </p:txBody>
              </p:sp>
              <p:sp>
                <p:nvSpPr>
                  <p:cNvPr id="66" name="Text Box 1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68" y="1371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/>
                  </a:p>
                </p:txBody>
              </p:sp>
              <p:sp>
                <p:nvSpPr>
                  <p:cNvPr id="67" name="Text Box 1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388" y="1849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/>
                  </a:p>
                </p:txBody>
              </p:sp>
            </p:grpSp>
          </p:grpSp>
        </p:grpSp>
        <p:sp>
          <p:nvSpPr>
            <p:cNvPr id="55" name="Text Box 181"/>
            <p:cNvSpPr txBox="1">
              <a:spLocks noChangeArrowheads="1"/>
            </p:cNvSpPr>
            <p:nvPr/>
          </p:nvSpPr>
          <p:spPr bwMode="auto">
            <a:xfrm>
              <a:off x="3536" y="1139"/>
              <a:ext cx="6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  <a:r>
                <a:rPr lang="en-US" b="1">
                  <a:latin typeface="Arial" panose="020B0604020202020204" pitchFamily="34" charset="0"/>
                  <a:sym typeface="Wingdings 2" panose="05020102010507070707" pitchFamily="18" charset="2"/>
                </a:rPr>
                <a:t></a:t>
              </a:r>
              <a:r>
                <a:rPr lang="en-US" sz="2000" b="1">
                  <a:latin typeface="Arial" panose="020B0604020202020204" pitchFamily="34" charset="0"/>
                </a:rPr>
                <a:t>0=0</a:t>
              </a:r>
              <a:endParaRPr lang="en-US"/>
            </a:p>
          </p:txBody>
        </p:sp>
      </p:grpSp>
      <p:graphicFrame>
        <p:nvGraphicFramePr>
          <p:cNvPr id="91" name="Group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443790"/>
              </p:ext>
            </p:extLst>
          </p:nvPr>
        </p:nvGraphicFramePr>
        <p:xfrm>
          <a:off x="931863" y="3087325"/>
          <a:ext cx="2447925" cy="3108852"/>
        </p:xfrm>
        <a:graphic>
          <a:graphicData uri="http://schemas.openxmlformats.org/drawingml/2006/table">
            <a:tbl>
              <a:tblPr/>
              <a:tblGrid>
                <a:gridCol w="503237"/>
                <a:gridCol w="576263"/>
                <a:gridCol w="1368425"/>
              </a:tblGrid>
              <a:tr h="51805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Input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Output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</a:tbl>
          </a:graphicData>
        </a:graphic>
      </p:graphicFrame>
      <p:grpSp>
        <p:nvGrpSpPr>
          <p:cNvPr id="92" name="Group 182"/>
          <p:cNvGrpSpPr>
            <a:grpSpLocks/>
          </p:cNvGrpSpPr>
          <p:nvPr/>
        </p:nvGrpSpPr>
        <p:grpSpPr bwMode="auto">
          <a:xfrm>
            <a:off x="285750" y="1366475"/>
            <a:ext cx="8416925" cy="4929187"/>
            <a:chOff x="209" y="779"/>
            <a:chExt cx="5302" cy="3105"/>
          </a:xfrm>
        </p:grpSpPr>
        <p:sp>
          <p:nvSpPr>
            <p:cNvPr id="93" name="AutoShape 183"/>
            <p:cNvSpPr>
              <a:spLocks noChangeArrowheads="1"/>
            </p:cNvSpPr>
            <p:nvPr/>
          </p:nvSpPr>
          <p:spPr bwMode="auto">
            <a:xfrm>
              <a:off x="4212" y="3324"/>
              <a:ext cx="441" cy="409"/>
            </a:xfrm>
            <a:prstGeom prst="sun">
              <a:avLst>
                <a:gd name="adj" fmla="val 25000"/>
              </a:avLst>
            </a:prstGeom>
            <a:solidFill>
              <a:srgbClr val="FF0066"/>
            </a:solidFill>
            <a:ln w="3175">
              <a:solidFill>
                <a:srgbClr val="008000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4" name="AutoShape 184"/>
            <p:cNvSpPr>
              <a:spLocks noChangeArrowheads="1"/>
            </p:cNvSpPr>
            <p:nvPr/>
          </p:nvSpPr>
          <p:spPr bwMode="auto">
            <a:xfrm>
              <a:off x="220" y="3479"/>
              <a:ext cx="393" cy="314"/>
            </a:xfrm>
            <a:prstGeom prst="rightArrow">
              <a:avLst>
                <a:gd name="adj1" fmla="val 50000"/>
                <a:gd name="adj2" fmla="val 3129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sz="1500" b="1">
                  <a:solidFill>
                    <a:srgbClr val="00FFFF"/>
                  </a:solidFill>
                  <a:latin typeface="Times New Roman" panose="02020603050405020304" pitchFamily="18" charset="0"/>
                </a:rPr>
                <a:t>Step 4</a:t>
              </a:r>
              <a:endParaRPr lang="en-US"/>
            </a:p>
          </p:txBody>
        </p:sp>
        <p:sp>
          <p:nvSpPr>
            <p:cNvPr id="95" name="Line 185"/>
            <p:cNvSpPr>
              <a:spLocks noChangeShapeType="1"/>
            </p:cNvSpPr>
            <p:nvPr/>
          </p:nvSpPr>
          <p:spPr bwMode="auto">
            <a:xfrm flipV="1">
              <a:off x="3420" y="2251"/>
              <a:ext cx="400" cy="2"/>
            </a:xfrm>
            <a:prstGeom prst="line">
              <a:avLst/>
            </a:prstGeom>
            <a:noFill/>
            <a:ln w="57150">
              <a:solidFill>
                <a:srgbClr val="00FFFF"/>
              </a:solidFill>
              <a:round/>
              <a:headEnd type="diamond" w="med" len="med"/>
              <a:tailEnd type="diamond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Line 186"/>
            <p:cNvSpPr>
              <a:spLocks noChangeShapeType="1"/>
            </p:cNvSpPr>
            <p:nvPr/>
          </p:nvSpPr>
          <p:spPr bwMode="auto">
            <a:xfrm>
              <a:off x="4492" y="2253"/>
              <a:ext cx="375" cy="14"/>
            </a:xfrm>
            <a:prstGeom prst="line">
              <a:avLst/>
            </a:prstGeom>
            <a:noFill/>
            <a:ln w="57150">
              <a:solidFill>
                <a:srgbClr val="00FFFF"/>
              </a:solidFill>
              <a:round/>
              <a:headEnd type="diamond" w="med" len="med"/>
              <a:tailEnd type="diamond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7" name="Group 187"/>
            <p:cNvGrpSpPr>
              <a:grpSpLocks/>
            </p:cNvGrpSpPr>
            <p:nvPr/>
          </p:nvGrpSpPr>
          <p:grpSpPr bwMode="auto">
            <a:xfrm>
              <a:off x="209" y="779"/>
              <a:ext cx="5302" cy="3105"/>
              <a:chOff x="3633" y="1341"/>
              <a:chExt cx="13255" cy="7762"/>
            </a:xfrm>
          </p:grpSpPr>
          <p:grpSp>
            <p:nvGrpSpPr>
              <p:cNvPr id="99" name="Group 210"/>
              <p:cNvGrpSpPr>
                <a:grpSpLocks/>
              </p:cNvGrpSpPr>
              <p:nvPr/>
            </p:nvGrpSpPr>
            <p:grpSpPr bwMode="auto">
              <a:xfrm>
                <a:off x="10060" y="3930"/>
                <a:ext cx="6690" cy="5173"/>
                <a:chOff x="10060" y="3930"/>
                <a:chExt cx="6690" cy="5173"/>
              </a:xfrm>
            </p:grpSpPr>
            <p:sp>
              <p:nvSpPr>
                <p:cNvPr id="114" name="Line 211"/>
                <p:cNvSpPr>
                  <a:spLocks noChangeShapeType="1"/>
                </p:cNvSpPr>
                <p:nvPr/>
              </p:nvSpPr>
              <p:spPr bwMode="auto">
                <a:xfrm>
                  <a:off x="10060" y="5021"/>
                  <a:ext cx="0" cy="3196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" name="Line 212"/>
                <p:cNvSpPr>
                  <a:spLocks noChangeShapeType="1"/>
                </p:cNvSpPr>
                <p:nvPr/>
              </p:nvSpPr>
              <p:spPr bwMode="auto">
                <a:xfrm>
                  <a:off x="10060" y="5024"/>
                  <a:ext cx="1600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" name="Line 213"/>
                <p:cNvSpPr>
                  <a:spLocks noChangeShapeType="1"/>
                </p:cNvSpPr>
                <p:nvPr/>
              </p:nvSpPr>
              <p:spPr bwMode="auto">
                <a:xfrm>
                  <a:off x="12533" y="5024"/>
                  <a:ext cx="1892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" name="Line 214"/>
                <p:cNvSpPr>
                  <a:spLocks noChangeShapeType="1"/>
                </p:cNvSpPr>
                <p:nvPr/>
              </p:nvSpPr>
              <p:spPr bwMode="auto">
                <a:xfrm>
                  <a:off x="15150" y="5024"/>
                  <a:ext cx="1600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8" name="Line 215"/>
                <p:cNvSpPr>
                  <a:spLocks noChangeShapeType="1"/>
                </p:cNvSpPr>
                <p:nvPr/>
              </p:nvSpPr>
              <p:spPr bwMode="auto">
                <a:xfrm>
                  <a:off x="16750" y="5021"/>
                  <a:ext cx="0" cy="3196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" name="Line 216"/>
                <p:cNvSpPr>
                  <a:spLocks noChangeShapeType="1"/>
                </p:cNvSpPr>
                <p:nvPr/>
              </p:nvSpPr>
              <p:spPr bwMode="auto">
                <a:xfrm>
                  <a:off x="10060" y="8217"/>
                  <a:ext cx="1308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0" name="Line 217"/>
                <p:cNvSpPr>
                  <a:spLocks noChangeShapeType="1"/>
                </p:cNvSpPr>
                <p:nvPr/>
              </p:nvSpPr>
              <p:spPr bwMode="auto">
                <a:xfrm>
                  <a:off x="11660" y="8217"/>
                  <a:ext cx="2037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1" name="Line 218"/>
                <p:cNvSpPr>
                  <a:spLocks noChangeShapeType="1"/>
                </p:cNvSpPr>
                <p:nvPr/>
              </p:nvSpPr>
              <p:spPr bwMode="auto">
                <a:xfrm>
                  <a:off x="14713" y="8217"/>
                  <a:ext cx="2037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" name="Line 219"/>
                <p:cNvSpPr>
                  <a:spLocks noChangeShapeType="1"/>
                </p:cNvSpPr>
                <p:nvPr/>
              </p:nvSpPr>
              <p:spPr bwMode="auto">
                <a:xfrm>
                  <a:off x="11368" y="7950"/>
                  <a:ext cx="0" cy="531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" name="Line 220"/>
                <p:cNvSpPr>
                  <a:spLocks noChangeShapeType="1"/>
                </p:cNvSpPr>
                <p:nvPr/>
              </p:nvSpPr>
              <p:spPr bwMode="auto">
                <a:xfrm>
                  <a:off x="11660" y="7745"/>
                  <a:ext cx="0" cy="93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" name="Text Box 221"/>
                <p:cNvSpPr txBox="1">
                  <a:spLocks noChangeArrowheads="1"/>
                </p:cNvSpPr>
                <p:nvPr/>
              </p:nvSpPr>
              <p:spPr bwMode="auto">
                <a:xfrm>
                  <a:off x="11805" y="3930"/>
                  <a:ext cx="696" cy="8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sz="2800" b="1">
                      <a:solidFill>
                        <a:srgbClr val="00FF00"/>
                      </a:solidFill>
                      <a:latin typeface="Times New Roman" panose="02020603050405020304" pitchFamily="18" charset="0"/>
                    </a:rPr>
                    <a:t>A</a:t>
                  </a:r>
                  <a:endParaRPr lang="en-US"/>
                </a:p>
              </p:txBody>
            </p:sp>
            <p:sp>
              <p:nvSpPr>
                <p:cNvPr id="125" name="Text Box 222"/>
                <p:cNvSpPr txBox="1">
                  <a:spLocks noChangeArrowheads="1"/>
                </p:cNvSpPr>
                <p:nvPr/>
              </p:nvSpPr>
              <p:spPr bwMode="auto">
                <a:xfrm>
                  <a:off x="14569" y="3959"/>
                  <a:ext cx="664" cy="8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sz="2800" b="1">
                      <a:solidFill>
                        <a:srgbClr val="00FF00"/>
                      </a:solidFill>
                      <a:latin typeface="Times New Roman" panose="02020603050405020304" pitchFamily="18" charset="0"/>
                    </a:rPr>
                    <a:t>B</a:t>
                  </a:r>
                  <a:endParaRPr lang="en-US"/>
                </a:p>
              </p:txBody>
            </p:sp>
            <p:sp>
              <p:nvSpPr>
                <p:cNvPr id="126" name="Text Box 223"/>
                <p:cNvSpPr txBox="1">
                  <a:spLocks noChangeArrowheads="1"/>
                </p:cNvSpPr>
                <p:nvPr/>
              </p:nvSpPr>
              <p:spPr bwMode="auto">
                <a:xfrm>
                  <a:off x="10580" y="8478"/>
                  <a:ext cx="1577" cy="6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sz="1900" b="1">
                      <a:solidFill>
                        <a:srgbClr val="00FF00"/>
                      </a:solidFill>
                      <a:latin typeface="Times New Roman" panose="02020603050405020304" pitchFamily="18" charset="0"/>
                    </a:rPr>
                    <a:t>Battery</a:t>
                  </a:r>
                  <a:endParaRPr lang="en-US"/>
                </a:p>
              </p:txBody>
            </p:sp>
            <p:sp>
              <p:nvSpPr>
                <p:cNvPr id="127" name="Text Box 224"/>
                <p:cNvSpPr txBox="1">
                  <a:spLocks noChangeArrowheads="1"/>
                </p:cNvSpPr>
                <p:nvPr/>
              </p:nvSpPr>
              <p:spPr bwMode="auto">
                <a:xfrm>
                  <a:off x="14194" y="8469"/>
                  <a:ext cx="1315" cy="6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sz="2000" b="1">
                      <a:solidFill>
                        <a:srgbClr val="00FF00"/>
                      </a:solidFill>
                      <a:latin typeface="Times New Roman" panose="02020603050405020304" pitchFamily="18" charset="0"/>
                    </a:rPr>
                    <a:t>Lamp</a:t>
                  </a:r>
                  <a:endParaRPr lang="en-US"/>
                </a:p>
              </p:txBody>
            </p:sp>
            <p:sp>
              <p:nvSpPr>
                <p:cNvPr id="128" name="Text Box 225"/>
                <p:cNvSpPr txBox="1">
                  <a:spLocks noChangeArrowheads="1"/>
                </p:cNvSpPr>
                <p:nvPr/>
              </p:nvSpPr>
              <p:spPr bwMode="auto">
                <a:xfrm>
                  <a:off x="14478" y="7500"/>
                  <a:ext cx="957" cy="7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sz="2400" b="1">
                      <a:solidFill>
                        <a:srgbClr val="00FF00"/>
                      </a:solidFill>
                      <a:latin typeface="Times New Roman" panose="02020603050405020304" pitchFamily="18" charset="0"/>
                    </a:rPr>
                    <a:t>AB</a:t>
                  </a:r>
                  <a:endParaRPr lang="en-US"/>
                </a:p>
              </p:txBody>
            </p:sp>
          </p:grpSp>
          <p:grpSp>
            <p:nvGrpSpPr>
              <p:cNvPr id="100" name="Group 226"/>
              <p:cNvGrpSpPr>
                <a:grpSpLocks/>
              </p:cNvGrpSpPr>
              <p:nvPr/>
            </p:nvGrpSpPr>
            <p:grpSpPr bwMode="auto">
              <a:xfrm>
                <a:off x="3633" y="1341"/>
                <a:ext cx="13255" cy="2048"/>
                <a:chOff x="3633" y="1341"/>
                <a:chExt cx="13255" cy="2048"/>
              </a:xfrm>
            </p:grpSpPr>
            <p:sp>
              <p:nvSpPr>
                <p:cNvPr id="101" name="Text Box 227"/>
                <p:cNvSpPr txBox="1">
                  <a:spLocks noChangeArrowheads="1"/>
                </p:cNvSpPr>
                <p:nvPr/>
              </p:nvSpPr>
              <p:spPr bwMode="auto">
                <a:xfrm>
                  <a:off x="3633" y="1584"/>
                  <a:ext cx="5120" cy="14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sz="5400" b="1">
                      <a:solidFill>
                        <a:srgbClr val="00FF00"/>
                      </a:solidFill>
                      <a:latin typeface="Times New Roman" panose="02020603050405020304" pitchFamily="18" charset="0"/>
                    </a:rPr>
                    <a:t>AND Gate</a:t>
                  </a:r>
                  <a:endParaRPr lang="en-US"/>
                </a:p>
              </p:txBody>
            </p:sp>
            <p:grpSp>
              <p:nvGrpSpPr>
                <p:cNvPr id="102" name="Group 228"/>
                <p:cNvGrpSpPr>
                  <a:grpSpLocks/>
                </p:cNvGrpSpPr>
                <p:nvPr/>
              </p:nvGrpSpPr>
              <p:grpSpPr bwMode="auto">
                <a:xfrm>
                  <a:off x="9360" y="1341"/>
                  <a:ext cx="7528" cy="2048"/>
                  <a:chOff x="2109" y="869"/>
                  <a:chExt cx="3011" cy="819"/>
                </a:xfrm>
              </p:grpSpPr>
              <p:grpSp>
                <p:nvGrpSpPr>
                  <p:cNvPr id="106" name="Group 229"/>
                  <p:cNvGrpSpPr>
                    <a:grpSpLocks/>
                  </p:cNvGrpSpPr>
                  <p:nvPr/>
                </p:nvGrpSpPr>
                <p:grpSpPr bwMode="auto">
                  <a:xfrm>
                    <a:off x="2437" y="935"/>
                    <a:ext cx="2086" cy="681"/>
                    <a:chOff x="2437" y="935"/>
                    <a:chExt cx="2086" cy="681"/>
                  </a:xfrm>
                </p:grpSpPr>
                <p:sp>
                  <p:nvSpPr>
                    <p:cNvPr id="110" name="AutoShape 2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2" y="935"/>
                      <a:ext cx="725" cy="681"/>
                    </a:xfrm>
                    <a:prstGeom prst="flowChartDelay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endParaRPr lang="en-US"/>
                    </a:p>
                  </p:txBody>
                </p:sp>
                <p:sp>
                  <p:nvSpPr>
                    <p:cNvPr id="111" name="Line 2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37" y="1071"/>
                      <a:ext cx="680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" name="Line 2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37" y="1484"/>
                      <a:ext cx="680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" name="Line 2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3" y="1262"/>
                      <a:ext cx="680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7" name="Text Box 2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12" y="869"/>
                    <a:ext cx="324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36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A</a:t>
                    </a:r>
                    <a:endParaRPr lang="en-US"/>
                  </a:p>
                </p:txBody>
              </p:sp>
              <p:sp>
                <p:nvSpPr>
                  <p:cNvPr id="108" name="Text Box 2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09" y="1284"/>
                    <a:ext cx="308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36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109" name="Text Box 2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04" y="1071"/>
                    <a:ext cx="516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3600" b="1">
                        <a:solidFill>
                          <a:srgbClr val="FF0066"/>
                        </a:solidFill>
                        <a:latin typeface="Times New Roman" panose="02020603050405020304" pitchFamily="18" charset="0"/>
                      </a:rPr>
                      <a:t>AB</a:t>
                    </a:r>
                    <a:endParaRPr lang="en-US"/>
                  </a:p>
                </p:txBody>
              </p:sp>
            </p:grpSp>
            <p:sp>
              <p:nvSpPr>
                <p:cNvPr id="103" name="Text Box 237"/>
                <p:cNvSpPr txBox="1">
                  <a:spLocks noChangeArrowheads="1"/>
                </p:cNvSpPr>
                <p:nvPr/>
              </p:nvSpPr>
              <p:spPr bwMode="auto">
                <a:xfrm>
                  <a:off x="10868" y="2901"/>
                  <a:ext cx="20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/>
                  <a:r>
                    <a:rPr lang="en-US" sz="2000" b="1">
                      <a:latin typeface="Times New Roman" panose="02020603050405020304" pitchFamily="18" charset="0"/>
                    </a:rPr>
                    <a:t>0</a:t>
                  </a:r>
                  <a:endParaRPr lang="en-US"/>
                </a:p>
              </p:txBody>
            </p:sp>
            <p:sp>
              <p:nvSpPr>
                <p:cNvPr id="104" name="Text Box 238"/>
                <p:cNvSpPr txBox="1">
                  <a:spLocks noChangeArrowheads="1"/>
                </p:cNvSpPr>
                <p:nvPr/>
              </p:nvSpPr>
              <p:spPr bwMode="auto">
                <a:xfrm>
                  <a:off x="10868" y="1371"/>
                  <a:ext cx="20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/>
                  <a:r>
                    <a:rPr lang="en-US" sz="2000" b="1">
                      <a:solidFill>
                        <a:srgbClr val="FFFFFF"/>
                      </a:solidFill>
                      <a:latin typeface="Times New Roman" panose="02020603050405020304" pitchFamily="18" charset="0"/>
                    </a:rPr>
                    <a:t>0</a:t>
                  </a:r>
                  <a:endParaRPr lang="en-US"/>
                </a:p>
              </p:txBody>
            </p:sp>
            <p:sp>
              <p:nvSpPr>
                <p:cNvPr id="105" name="Text Box 239"/>
                <p:cNvSpPr txBox="1">
                  <a:spLocks noChangeArrowheads="1"/>
                </p:cNvSpPr>
                <p:nvPr/>
              </p:nvSpPr>
              <p:spPr bwMode="auto">
                <a:xfrm>
                  <a:off x="14388" y="1849"/>
                  <a:ext cx="20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/>
                  <a:r>
                    <a:rPr lang="en-US" sz="2000" b="1">
                      <a:solidFill>
                        <a:srgbClr val="FFFFFF"/>
                      </a:solidFill>
                      <a:latin typeface="Times New Roman" panose="02020603050405020304" pitchFamily="18" charset="0"/>
                    </a:rPr>
                    <a:t>0</a:t>
                  </a:r>
                  <a:endParaRPr lang="en-US"/>
                </a:p>
              </p:txBody>
            </p:sp>
          </p:grpSp>
        </p:grpSp>
        <p:sp>
          <p:nvSpPr>
            <p:cNvPr id="98" name="Text Box 240"/>
            <p:cNvSpPr txBox="1">
              <a:spLocks noChangeArrowheads="1"/>
            </p:cNvSpPr>
            <p:nvPr/>
          </p:nvSpPr>
          <p:spPr bwMode="auto">
            <a:xfrm>
              <a:off x="3546" y="1071"/>
              <a:ext cx="6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  <a:r>
                <a:rPr lang="en-US" b="1">
                  <a:latin typeface="Arial" panose="020B0604020202020204" pitchFamily="34" charset="0"/>
                  <a:sym typeface="Wingdings 2" panose="05020102010507070707" pitchFamily="18" charset="2"/>
                </a:rPr>
                <a:t></a:t>
              </a:r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  <a:r>
                <a:rPr lang="en-US" sz="2000" b="1">
                  <a:latin typeface="Arial" panose="020B0604020202020204" pitchFamily="34" charset="0"/>
                </a:rPr>
                <a:t>=</a:t>
              </a:r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  <a:endParaRPr lang="en-US"/>
            </a:p>
          </p:txBody>
        </p:sp>
      </p:grpSp>
      <p:graphicFrame>
        <p:nvGraphicFramePr>
          <p:cNvPr id="129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127734"/>
              </p:ext>
            </p:extLst>
          </p:nvPr>
        </p:nvGraphicFramePr>
        <p:xfrm>
          <a:off x="931863" y="3093675"/>
          <a:ext cx="2447925" cy="3108852"/>
        </p:xfrm>
        <a:graphic>
          <a:graphicData uri="http://schemas.openxmlformats.org/drawingml/2006/table">
            <a:tbl>
              <a:tblPr/>
              <a:tblGrid>
                <a:gridCol w="503238"/>
                <a:gridCol w="576262"/>
                <a:gridCol w="1368425"/>
              </a:tblGrid>
              <a:tr h="51805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Input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Output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</a:tbl>
          </a:graphicData>
        </a:graphic>
      </p:graphicFrame>
      <p:grpSp>
        <p:nvGrpSpPr>
          <p:cNvPr id="130" name="Group 2"/>
          <p:cNvGrpSpPr>
            <a:grpSpLocks/>
          </p:cNvGrpSpPr>
          <p:nvPr/>
        </p:nvGrpSpPr>
        <p:grpSpPr bwMode="auto">
          <a:xfrm>
            <a:off x="292100" y="1360125"/>
            <a:ext cx="8416925" cy="4929187"/>
            <a:chOff x="208" y="845"/>
            <a:chExt cx="5302" cy="3105"/>
          </a:xfrm>
        </p:grpSpPr>
        <p:grpSp>
          <p:nvGrpSpPr>
            <p:cNvPr id="131" name="Group 3"/>
            <p:cNvGrpSpPr>
              <a:grpSpLocks/>
            </p:cNvGrpSpPr>
            <p:nvPr/>
          </p:nvGrpSpPr>
          <p:grpSpPr bwMode="auto">
            <a:xfrm>
              <a:off x="208" y="845"/>
              <a:ext cx="5302" cy="3105"/>
              <a:chOff x="158" y="779"/>
              <a:chExt cx="5302" cy="3105"/>
            </a:xfrm>
          </p:grpSpPr>
          <p:sp>
            <p:nvSpPr>
              <p:cNvPr id="133" name="AutoShape 4"/>
              <p:cNvSpPr>
                <a:spLocks noChangeArrowheads="1"/>
              </p:cNvSpPr>
              <p:nvPr/>
            </p:nvSpPr>
            <p:spPr bwMode="auto">
              <a:xfrm>
                <a:off x="4161" y="3324"/>
                <a:ext cx="441" cy="409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317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34" name="AutoShape 5"/>
              <p:cNvSpPr>
                <a:spLocks noChangeArrowheads="1"/>
              </p:cNvSpPr>
              <p:nvPr/>
            </p:nvSpPr>
            <p:spPr bwMode="auto">
              <a:xfrm>
                <a:off x="169" y="2524"/>
                <a:ext cx="393" cy="314"/>
              </a:xfrm>
              <a:prstGeom prst="rightArrow">
                <a:avLst>
                  <a:gd name="adj1" fmla="val 50000"/>
                  <a:gd name="adj2" fmla="val 3129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sz="1500" b="1">
                    <a:solidFill>
                      <a:srgbClr val="00FFFF"/>
                    </a:solidFill>
                    <a:latin typeface="Times New Roman" panose="02020603050405020304" pitchFamily="18" charset="0"/>
                  </a:rPr>
                  <a:t>Step 1</a:t>
                </a:r>
                <a:endParaRPr lang="en-US"/>
              </a:p>
            </p:txBody>
          </p:sp>
          <p:sp>
            <p:nvSpPr>
              <p:cNvPr id="135" name="Line 6"/>
              <p:cNvSpPr>
                <a:spLocks noChangeShapeType="1"/>
              </p:cNvSpPr>
              <p:nvPr/>
            </p:nvSpPr>
            <p:spPr bwMode="auto">
              <a:xfrm flipV="1">
                <a:off x="3369" y="2146"/>
                <a:ext cx="349" cy="107"/>
              </a:xfrm>
              <a:prstGeom prst="line">
                <a:avLst/>
              </a:prstGeom>
              <a:noFill/>
              <a:ln w="57150">
                <a:solidFill>
                  <a:srgbClr val="00FFFF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Line 7"/>
              <p:cNvSpPr>
                <a:spLocks noChangeShapeType="1"/>
              </p:cNvSpPr>
              <p:nvPr/>
            </p:nvSpPr>
            <p:spPr bwMode="auto">
              <a:xfrm flipV="1">
                <a:off x="4441" y="2146"/>
                <a:ext cx="350" cy="107"/>
              </a:xfrm>
              <a:prstGeom prst="line">
                <a:avLst/>
              </a:prstGeom>
              <a:noFill/>
              <a:ln w="57150">
                <a:solidFill>
                  <a:srgbClr val="00FFFF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7" name="Group 8"/>
              <p:cNvGrpSpPr>
                <a:grpSpLocks/>
              </p:cNvGrpSpPr>
              <p:nvPr/>
            </p:nvGrpSpPr>
            <p:grpSpPr bwMode="auto">
              <a:xfrm>
                <a:off x="158" y="779"/>
                <a:ext cx="5302" cy="3105"/>
                <a:chOff x="3633" y="1341"/>
                <a:chExt cx="13255" cy="7762"/>
              </a:xfrm>
            </p:grpSpPr>
            <p:grpSp>
              <p:nvGrpSpPr>
                <p:cNvPr id="138" name="Group 31"/>
                <p:cNvGrpSpPr>
                  <a:grpSpLocks/>
                </p:cNvGrpSpPr>
                <p:nvPr/>
              </p:nvGrpSpPr>
              <p:grpSpPr bwMode="auto">
                <a:xfrm>
                  <a:off x="10060" y="3930"/>
                  <a:ext cx="6690" cy="5173"/>
                  <a:chOff x="10060" y="3930"/>
                  <a:chExt cx="6690" cy="5173"/>
                </a:xfrm>
              </p:grpSpPr>
              <p:sp>
                <p:nvSpPr>
                  <p:cNvPr id="153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5021"/>
                    <a:ext cx="0" cy="3196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4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5024"/>
                    <a:ext cx="16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5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12533" y="5024"/>
                    <a:ext cx="189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6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15150" y="5024"/>
                    <a:ext cx="16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7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16750" y="5021"/>
                    <a:ext cx="0" cy="3196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8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8217"/>
                    <a:ext cx="130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9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11660" y="8217"/>
                    <a:ext cx="2037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0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14713" y="8217"/>
                    <a:ext cx="2037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1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11368" y="7950"/>
                    <a:ext cx="0" cy="531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2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11660" y="7745"/>
                    <a:ext cx="0" cy="93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3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05" y="3930"/>
                    <a:ext cx="696" cy="81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A</a:t>
                    </a:r>
                    <a:endParaRPr lang="en-US"/>
                  </a:p>
                </p:txBody>
              </p:sp>
              <p:sp>
                <p:nvSpPr>
                  <p:cNvPr id="164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569" y="3959"/>
                    <a:ext cx="664" cy="81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165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80" y="8478"/>
                    <a:ext cx="1577" cy="6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19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Battery</a:t>
                    </a:r>
                    <a:endParaRPr lang="en-US"/>
                  </a:p>
                </p:txBody>
              </p:sp>
              <p:sp>
                <p:nvSpPr>
                  <p:cNvPr id="166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194" y="8469"/>
                    <a:ext cx="1315" cy="6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0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Lamp</a:t>
                    </a:r>
                    <a:endParaRPr lang="en-US"/>
                  </a:p>
                </p:txBody>
              </p:sp>
              <p:sp>
                <p:nvSpPr>
                  <p:cNvPr id="167" name="Text Box 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78" y="7500"/>
                    <a:ext cx="957" cy="7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AB</a:t>
                    </a:r>
                    <a:endParaRPr lang="en-US"/>
                  </a:p>
                </p:txBody>
              </p:sp>
            </p:grpSp>
            <p:grpSp>
              <p:nvGrpSpPr>
                <p:cNvPr id="139" name="Group 47"/>
                <p:cNvGrpSpPr>
                  <a:grpSpLocks/>
                </p:cNvGrpSpPr>
                <p:nvPr/>
              </p:nvGrpSpPr>
              <p:grpSpPr bwMode="auto">
                <a:xfrm>
                  <a:off x="3633" y="1341"/>
                  <a:ext cx="13255" cy="2048"/>
                  <a:chOff x="3633" y="1341"/>
                  <a:chExt cx="13255" cy="2048"/>
                </a:xfrm>
              </p:grpSpPr>
              <p:sp>
                <p:nvSpPr>
                  <p:cNvPr id="140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33" y="1584"/>
                    <a:ext cx="5120" cy="14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5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AND Gate</a:t>
                    </a:r>
                    <a:endParaRPr lang="en-US"/>
                  </a:p>
                </p:txBody>
              </p:sp>
              <p:grpSp>
                <p:nvGrpSpPr>
                  <p:cNvPr id="141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9360" y="1341"/>
                    <a:ext cx="7528" cy="2048"/>
                    <a:chOff x="2109" y="869"/>
                    <a:chExt cx="3011" cy="819"/>
                  </a:xfrm>
                </p:grpSpPr>
                <p:grpSp>
                  <p:nvGrpSpPr>
                    <p:cNvPr id="145" name="Group 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37" y="935"/>
                      <a:ext cx="2086" cy="681"/>
                      <a:chOff x="2437" y="935"/>
                      <a:chExt cx="2086" cy="681"/>
                    </a:xfrm>
                  </p:grpSpPr>
                  <p:sp>
                    <p:nvSpPr>
                      <p:cNvPr id="149" name="AutoShape 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2" y="935"/>
                        <a:ext cx="725" cy="681"/>
                      </a:xfrm>
                      <a:prstGeom prst="flowChartDelay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9pPr>
                      </a:lstStyle>
                      <a:p>
                        <a:endParaRPr lang="en-US"/>
                      </a:p>
                    </p:txBody>
                  </p:sp>
                  <p:sp>
                    <p:nvSpPr>
                      <p:cNvPr id="150" name="Line 5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071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484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2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843" y="1262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46" name="Text Box 5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869"/>
                      <a:ext cx="324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/>
                    </a:p>
                  </p:txBody>
                </p:sp>
                <p:sp>
                  <p:nvSpPr>
                    <p:cNvPr id="147" name="Text Box 5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09" y="1284"/>
                      <a:ext cx="308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endParaRPr lang="en-US"/>
                    </a:p>
                  </p:txBody>
                </p:sp>
                <p:sp>
                  <p:nvSpPr>
                    <p:cNvPr id="148" name="Text Box 5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4" y="1071"/>
                      <a:ext cx="516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</a:rPr>
                        <a:t>AB</a:t>
                      </a:r>
                      <a:endParaRPr lang="en-US"/>
                    </a:p>
                  </p:txBody>
                </p:sp>
              </p:grpSp>
              <p:sp>
                <p:nvSpPr>
                  <p:cNvPr id="142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68" y="2901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/>
                  </a:p>
                </p:txBody>
              </p:sp>
              <p:sp>
                <p:nvSpPr>
                  <p:cNvPr id="143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68" y="1371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/>
                  </a:p>
                </p:txBody>
              </p:sp>
              <p:sp>
                <p:nvSpPr>
                  <p:cNvPr id="144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388" y="1849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solidFill>
                          <a:srgbClr val="FFFFFF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/>
                  </a:p>
                </p:txBody>
              </p:sp>
            </p:grpSp>
          </p:grpSp>
        </p:grpSp>
        <p:sp>
          <p:nvSpPr>
            <p:cNvPr id="132" name="Text Box 61"/>
            <p:cNvSpPr txBox="1">
              <a:spLocks noChangeArrowheads="1"/>
            </p:cNvSpPr>
            <p:nvPr/>
          </p:nvSpPr>
          <p:spPr bwMode="auto">
            <a:xfrm>
              <a:off x="3576" y="1139"/>
              <a:ext cx="6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>
                  <a:latin typeface="Arial" panose="020B0604020202020204" pitchFamily="34" charset="0"/>
                </a:rPr>
                <a:t>0</a:t>
              </a:r>
              <a:r>
                <a:rPr lang="en-US" sz="2000" b="1">
                  <a:latin typeface="Arial" panose="020B0604020202020204" pitchFamily="34" charset="0"/>
                  <a:sym typeface="Wingdings 2" panose="05020102010507070707" pitchFamily="18" charset="2"/>
                </a:rPr>
                <a:t></a:t>
              </a:r>
              <a:r>
                <a:rPr lang="en-US" sz="2000" b="1">
                  <a:latin typeface="Arial" panose="020B0604020202020204" pitchFamily="34" charset="0"/>
                </a:rPr>
                <a:t>0=0</a:t>
              </a:r>
              <a:endParaRPr lang="en-US"/>
            </a:p>
          </p:txBody>
        </p:sp>
      </p:grpSp>
      <p:graphicFrame>
        <p:nvGraphicFramePr>
          <p:cNvPr id="168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19507"/>
              </p:ext>
            </p:extLst>
          </p:nvPr>
        </p:nvGraphicFramePr>
        <p:xfrm>
          <a:off x="938213" y="3087325"/>
          <a:ext cx="2447925" cy="3108852"/>
        </p:xfrm>
        <a:graphic>
          <a:graphicData uri="http://schemas.openxmlformats.org/drawingml/2006/table">
            <a:tbl>
              <a:tblPr/>
              <a:tblGrid>
                <a:gridCol w="503237"/>
                <a:gridCol w="576263"/>
                <a:gridCol w="1368425"/>
              </a:tblGrid>
              <a:tr h="51805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Input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8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Output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80000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AB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tx1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grpSp>
        <p:nvGrpSpPr>
          <p:cNvPr id="169" name="Group 244"/>
          <p:cNvGrpSpPr>
            <a:grpSpLocks/>
          </p:cNvGrpSpPr>
          <p:nvPr/>
        </p:nvGrpSpPr>
        <p:grpSpPr bwMode="auto">
          <a:xfrm>
            <a:off x="1628775" y="2641237"/>
            <a:ext cx="5967413" cy="3975100"/>
            <a:chOff x="768" y="1611"/>
            <a:chExt cx="3759" cy="2504"/>
          </a:xfrm>
        </p:grpSpPr>
        <p:sp>
          <p:nvSpPr>
            <p:cNvPr id="170" name="Text Box 245"/>
            <p:cNvSpPr txBox="1">
              <a:spLocks noChangeArrowheads="1"/>
            </p:cNvSpPr>
            <p:nvPr/>
          </p:nvSpPr>
          <p:spPr bwMode="auto">
            <a:xfrm>
              <a:off x="2699" y="1611"/>
              <a:ext cx="6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b="1"/>
                <a:t>Symbol</a:t>
              </a:r>
              <a:endParaRPr lang="en-US"/>
            </a:p>
          </p:txBody>
        </p:sp>
        <p:sp>
          <p:nvSpPr>
            <p:cNvPr id="171" name="Text Box 246"/>
            <p:cNvSpPr txBox="1">
              <a:spLocks noChangeArrowheads="1"/>
            </p:cNvSpPr>
            <p:nvPr/>
          </p:nvSpPr>
          <p:spPr bwMode="auto">
            <a:xfrm>
              <a:off x="768" y="3879"/>
              <a:ext cx="9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b="1"/>
                <a:t>Truth Table</a:t>
              </a:r>
              <a:endParaRPr lang="en-US"/>
            </a:p>
          </p:txBody>
        </p:sp>
        <p:sp>
          <p:nvSpPr>
            <p:cNvPr id="172" name="Text Box 247"/>
            <p:cNvSpPr txBox="1">
              <a:spLocks noChangeArrowheads="1"/>
            </p:cNvSpPr>
            <p:nvPr/>
          </p:nvSpPr>
          <p:spPr bwMode="auto">
            <a:xfrm>
              <a:off x="3362" y="3884"/>
              <a:ext cx="11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b="1"/>
                <a:t>Electric Circuit</a:t>
              </a:r>
              <a:endParaRPr lang="en-US"/>
            </a:p>
          </p:txBody>
        </p:sp>
      </p:grpSp>
      <p:sp>
        <p:nvSpPr>
          <p:cNvPr id="173" name="Text Box 170"/>
          <p:cNvSpPr txBox="1">
            <a:spLocks noChangeArrowheads="1"/>
          </p:cNvSpPr>
          <p:nvPr/>
        </p:nvSpPr>
        <p:spPr bwMode="auto">
          <a:xfrm>
            <a:off x="677322" y="99064"/>
            <a:ext cx="776078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7885113" algn="r"/>
              </a:tabLst>
              <a:defRPr/>
            </a:pP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মৌলিক</a:t>
            </a:r>
            <a:r>
              <a:rPr lang="en-US" sz="4800" b="1" dirty="0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লজিক</a:t>
            </a:r>
            <a:r>
              <a:rPr lang="en-US" sz="4800" b="1" dirty="0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গেইট</a:t>
            </a:r>
            <a:endParaRPr lang="en-US" sz="4800" b="1" dirty="0">
              <a:solidFill>
                <a:srgbClr val="7030A0"/>
              </a:solidFill>
              <a:effectDag name="">
                <a:cont type="tree" name="">
                  <a:effect ref="fillLine"/>
                  <a:outerShdw dist="38100" dir="13500000" algn="br">
                    <a:srgbClr val="77BBFF"/>
                  </a:outerShdw>
                </a:cont>
                <a:cont type="tree" name="">
                  <a:effect ref="fillLine"/>
                  <a:outerShdw dist="38100" dir="2700000" algn="tl">
                    <a:srgbClr val="1E5B99"/>
                  </a:outerShdw>
                </a:cont>
                <a:effect ref="fillLine"/>
              </a:effectDag>
              <a:latin typeface="SolaimanLipi" panose="02000500020000020004" pitchFamily="2" charset="0"/>
              <a:cs typeface="SolaimanLipi" panose="020005000200000200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28625" y="1506039"/>
            <a:ext cx="8162925" cy="4692650"/>
            <a:chOff x="323" y="890"/>
            <a:chExt cx="5142" cy="295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323" y="890"/>
              <a:ext cx="5142" cy="2956"/>
              <a:chOff x="323" y="890"/>
              <a:chExt cx="5142" cy="2956"/>
            </a:xfrm>
          </p:grpSpPr>
          <p:sp>
            <p:nvSpPr>
              <p:cNvPr id="5" name="AutoShape 4"/>
              <p:cNvSpPr>
                <a:spLocks noChangeArrowheads="1"/>
              </p:cNvSpPr>
              <p:nvPr/>
            </p:nvSpPr>
            <p:spPr bwMode="auto">
              <a:xfrm>
                <a:off x="4240" y="3289"/>
                <a:ext cx="409" cy="415"/>
              </a:xfrm>
              <a:prstGeom prst="sun">
                <a:avLst>
                  <a:gd name="adj" fmla="val 25000"/>
                </a:avLst>
              </a:prstGeom>
              <a:solidFill>
                <a:srgbClr val="FF0000"/>
              </a:solidFill>
              <a:ln w="2857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grpSp>
            <p:nvGrpSpPr>
              <p:cNvPr id="6" name="Group 5"/>
              <p:cNvGrpSpPr>
                <a:grpSpLocks/>
              </p:cNvGrpSpPr>
              <p:nvPr/>
            </p:nvGrpSpPr>
            <p:grpSpPr bwMode="auto">
              <a:xfrm>
                <a:off x="530" y="890"/>
                <a:ext cx="4935" cy="2956"/>
                <a:chOff x="1325" y="2225"/>
                <a:chExt cx="12338" cy="7390"/>
              </a:xfrm>
            </p:grpSpPr>
            <p:grpSp>
              <p:nvGrpSpPr>
                <p:cNvPr id="9" name="Group 6"/>
                <p:cNvGrpSpPr>
                  <a:grpSpLocks/>
                </p:cNvGrpSpPr>
                <p:nvPr/>
              </p:nvGrpSpPr>
              <p:grpSpPr bwMode="auto">
                <a:xfrm>
                  <a:off x="1325" y="2225"/>
                  <a:ext cx="11433" cy="1815"/>
                  <a:chOff x="242" y="890"/>
                  <a:chExt cx="4573" cy="726"/>
                </a:xfrm>
              </p:grpSpPr>
              <p:sp>
                <p:nvSpPr>
                  <p:cNvPr id="25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2" y="949"/>
                    <a:ext cx="2048" cy="5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5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NOT Gate</a:t>
                    </a:r>
                    <a:endParaRPr lang="en-US"/>
                  </a:p>
                </p:txBody>
              </p:sp>
              <p:grpSp>
                <p:nvGrpSpPr>
                  <p:cNvPr id="26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2381" y="890"/>
                    <a:ext cx="2434" cy="726"/>
                    <a:chOff x="2381" y="890"/>
                    <a:chExt cx="2434" cy="726"/>
                  </a:xfrm>
                </p:grpSpPr>
                <p:grpSp>
                  <p:nvGrpSpPr>
                    <p:cNvPr id="27" name="Group 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89" y="890"/>
                      <a:ext cx="1633" cy="726"/>
                      <a:chOff x="2789" y="890"/>
                      <a:chExt cx="1633" cy="726"/>
                    </a:xfrm>
                  </p:grpSpPr>
                  <p:sp>
                    <p:nvSpPr>
                      <p:cNvPr id="30" name="AutoShape 10"/>
                      <p:cNvSpPr>
                        <a:spLocks noChangeArrowheads="1"/>
                      </p:cNvSpPr>
                      <p:nvPr/>
                    </p:nvSpPr>
                    <p:spPr bwMode="auto">
                      <a:xfrm rot="5400000">
                        <a:off x="3379" y="890"/>
                        <a:ext cx="726" cy="7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noFill/>
                      <a:ln w="57150">
                        <a:solidFill>
                          <a:srgbClr val="99FF3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9pPr>
                      </a:lstStyle>
                      <a:p>
                        <a:endParaRPr lang="en-US"/>
                      </a:p>
                    </p:txBody>
                  </p:sp>
                  <p:sp>
                    <p:nvSpPr>
                      <p:cNvPr id="31" name="Line 11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789" y="1253"/>
                        <a:ext cx="59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2" name="Line 12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4104" y="1253"/>
                        <a:ext cx="318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" name="Oval 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94" y="1162"/>
                        <a:ext cx="181" cy="181"/>
                      </a:xfrm>
                      <a:prstGeom prst="ellips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9pPr>
                      </a:lstStyle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8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68" y="1010"/>
                      <a:ext cx="347" cy="44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40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</a:rPr>
                        <a:t>Ā</a:t>
                      </a:r>
                      <a:endParaRPr lang="en-US"/>
                    </a:p>
                  </p:txBody>
                </p:sp>
                <p:sp>
                  <p:nvSpPr>
                    <p:cNvPr id="29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381" y="1026"/>
                      <a:ext cx="347" cy="44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40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/>
                    </a:p>
                  </p:txBody>
                </p:sp>
              </p:grpSp>
            </p:grpSp>
            <p:grpSp>
              <p:nvGrpSpPr>
                <p:cNvPr id="10" name="Group 29"/>
                <p:cNvGrpSpPr>
                  <a:grpSpLocks/>
                </p:cNvGrpSpPr>
                <p:nvPr/>
              </p:nvGrpSpPr>
              <p:grpSpPr bwMode="auto">
                <a:xfrm>
                  <a:off x="6972" y="5513"/>
                  <a:ext cx="6691" cy="4102"/>
                  <a:chOff x="6972" y="5513"/>
                  <a:chExt cx="6691" cy="4102"/>
                </a:xfrm>
              </p:grpSpPr>
              <p:sp>
                <p:nvSpPr>
                  <p:cNvPr id="11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8572" y="8273"/>
                    <a:ext cx="0" cy="93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492" y="8990"/>
                    <a:ext cx="1578" cy="6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0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Battery</a:t>
                    </a:r>
                    <a:endParaRPr lang="en-US"/>
                  </a:p>
                </p:txBody>
              </p:sp>
              <p:sp>
                <p:nvSpPr>
                  <p:cNvPr id="13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108" y="8983"/>
                    <a:ext cx="1315" cy="6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0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Lamp</a:t>
                    </a:r>
                    <a:endParaRPr lang="en-US"/>
                  </a:p>
                </p:txBody>
              </p:sp>
              <p:sp>
                <p:nvSpPr>
                  <p:cNvPr id="14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6972" y="5535"/>
                    <a:ext cx="0" cy="3195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6972" y="5538"/>
                    <a:ext cx="6691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13663" y="5535"/>
                    <a:ext cx="0" cy="3195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6972" y="8730"/>
                    <a:ext cx="130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8572" y="8730"/>
                    <a:ext cx="203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11625" y="8730"/>
                    <a:ext cx="203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8280" y="8463"/>
                    <a:ext cx="0" cy="532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260" y="6825"/>
                    <a:ext cx="695" cy="81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A</a:t>
                    </a:r>
                    <a:endParaRPr lang="en-US"/>
                  </a:p>
                </p:txBody>
              </p:sp>
              <p:sp>
                <p:nvSpPr>
                  <p:cNvPr id="22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395" y="7935"/>
                    <a:ext cx="695" cy="81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Ā</a:t>
                    </a:r>
                    <a:endParaRPr lang="en-US"/>
                  </a:p>
                </p:txBody>
              </p:sp>
              <p:sp>
                <p:nvSpPr>
                  <p:cNvPr id="23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9920" y="5513"/>
                    <a:ext cx="0" cy="1425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9920" y="7393"/>
                    <a:ext cx="0" cy="1372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7" name="Line 44"/>
              <p:cNvSpPr>
                <a:spLocks noChangeShapeType="1"/>
              </p:cNvSpPr>
              <p:nvPr/>
            </p:nvSpPr>
            <p:spPr bwMode="auto">
              <a:xfrm>
                <a:off x="3968" y="2744"/>
                <a:ext cx="130" cy="223"/>
              </a:xfrm>
              <a:prstGeom prst="line">
                <a:avLst/>
              </a:prstGeom>
              <a:noFill/>
              <a:ln w="57150">
                <a:solidFill>
                  <a:srgbClr val="66FF33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AutoShape 45"/>
              <p:cNvSpPr>
                <a:spLocks noChangeArrowheads="1"/>
              </p:cNvSpPr>
              <p:nvPr/>
            </p:nvSpPr>
            <p:spPr bwMode="auto">
              <a:xfrm>
                <a:off x="323" y="2848"/>
                <a:ext cx="393" cy="313"/>
              </a:xfrm>
              <a:prstGeom prst="rightArrow">
                <a:avLst>
                  <a:gd name="adj1" fmla="val 50000"/>
                  <a:gd name="adj2" fmla="val 3139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en-US" sz="1500" b="1">
                    <a:solidFill>
                      <a:srgbClr val="00FFFF"/>
                    </a:solidFill>
                    <a:latin typeface="Times New Roman" panose="02020603050405020304" pitchFamily="18" charset="0"/>
                  </a:rPr>
                  <a:t>Step 1</a:t>
                </a:r>
                <a:endParaRPr lang="en-US"/>
              </a:p>
            </p:txBody>
          </p:sp>
        </p:grpSp>
        <p:sp>
          <p:nvSpPr>
            <p:cNvPr id="4" name="Text Box 46"/>
            <p:cNvSpPr txBox="1">
              <a:spLocks noChangeArrowheads="1"/>
            </p:cNvSpPr>
            <p:nvPr/>
          </p:nvSpPr>
          <p:spPr bwMode="auto">
            <a:xfrm>
              <a:off x="3684" y="1123"/>
              <a:ext cx="4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>
                  <a:latin typeface="Arial" panose="020B0604020202020204" pitchFamily="34" charset="0"/>
                </a:rPr>
                <a:t>0</a:t>
              </a:r>
              <a:r>
                <a:rPr lang="en-US" sz="2000" b="1">
                  <a:latin typeface="Arial" panose="020B0604020202020204" pitchFamily="34" charset="0"/>
                  <a:sym typeface="Wingdings" panose="05000000000000000000" pitchFamily="2" charset="2"/>
                </a:rPr>
                <a:t></a:t>
              </a:r>
              <a:r>
                <a:rPr lang="en-US" sz="2000" b="1">
                  <a:solidFill>
                    <a:srgbClr val="FF0066"/>
                  </a:solidFill>
                  <a:latin typeface="Arial" panose="020B0604020202020204" pitchFamily="34" charset="0"/>
                </a:rPr>
                <a:t>1</a:t>
              </a:r>
              <a:endParaRPr lang="en-US"/>
            </a:p>
          </p:txBody>
        </p:sp>
      </p:grpSp>
      <p:graphicFrame>
        <p:nvGraphicFramePr>
          <p:cNvPr id="34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292427"/>
              </p:ext>
            </p:extLst>
          </p:nvPr>
        </p:nvGraphicFramePr>
        <p:xfrm>
          <a:off x="1050925" y="3390402"/>
          <a:ext cx="3024188" cy="2438400"/>
        </p:xfrm>
        <a:graphic>
          <a:graphicData uri="http://schemas.openxmlformats.org/drawingml/2006/table">
            <a:tbl>
              <a:tblPr/>
              <a:tblGrid>
                <a:gridCol w="1512888"/>
                <a:gridCol w="15113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Input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33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663300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Output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33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663300"/>
                        </a:gs>
                      </a:gsLst>
                      <a:lin ang="18900000" scaled="1"/>
                    </a:gra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99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99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99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99FF"/>
                        </a:gs>
                      </a:gsLst>
                      <a:lin ang="18900000" scaled="1"/>
                    </a:gra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3366FF"/>
                        </a:gs>
                        <a:gs pos="10000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3366FF"/>
                        </a:gs>
                        <a:gs pos="10000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3366FF"/>
                        </a:gs>
                        <a:gs pos="10000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3366FF"/>
                        </a:gs>
                        <a:gs pos="10000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</a:tr>
            </a:tbl>
          </a:graphicData>
        </a:graphic>
      </p:graphicFrame>
      <p:grpSp>
        <p:nvGrpSpPr>
          <p:cNvPr id="35" name="Group 47"/>
          <p:cNvGrpSpPr>
            <a:grpSpLocks/>
          </p:cNvGrpSpPr>
          <p:nvPr/>
        </p:nvGrpSpPr>
        <p:grpSpPr bwMode="auto">
          <a:xfrm>
            <a:off x="428625" y="1506039"/>
            <a:ext cx="8162925" cy="4692650"/>
            <a:chOff x="323" y="890"/>
            <a:chExt cx="5142" cy="2956"/>
          </a:xfrm>
        </p:grpSpPr>
        <p:sp>
          <p:nvSpPr>
            <p:cNvPr id="36" name="AutoShape 48"/>
            <p:cNvSpPr>
              <a:spLocks noChangeArrowheads="1"/>
            </p:cNvSpPr>
            <p:nvPr/>
          </p:nvSpPr>
          <p:spPr bwMode="auto">
            <a:xfrm>
              <a:off x="4240" y="3289"/>
              <a:ext cx="409" cy="415"/>
            </a:xfrm>
            <a:prstGeom prst="sun">
              <a:avLst>
                <a:gd name="adj" fmla="val 25000"/>
              </a:avLst>
            </a:prstGeom>
            <a:solidFill>
              <a:srgbClr val="008000"/>
            </a:solidFill>
            <a:ln w="28575">
              <a:solidFill>
                <a:srgbClr val="0066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37" name="Line 49"/>
            <p:cNvSpPr>
              <a:spLocks noChangeShapeType="1"/>
            </p:cNvSpPr>
            <p:nvPr/>
          </p:nvSpPr>
          <p:spPr bwMode="auto">
            <a:xfrm flipH="1">
              <a:off x="3955" y="2744"/>
              <a:ext cx="13" cy="232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 type="diamond" w="med" len="med"/>
              <a:tailEnd type="diamond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AutoShape 50"/>
            <p:cNvSpPr>
              <a:spLocks noChangeArrowheads="1"/>
            </p:cNvSpPr>
            <p:nvPr/>
          </p:nvSpPr>
          <p:spPr bwMode="auto">
            <a:xfrm>
              <a:off x="323" y="3208"/>
              <a:ext cx="393" cy="313"/>
            </a:xfrm>
            <a:prstGeom prst="rightArrow">
              <a:avLst>
                <a:gd name="adj1" fmla="val 50000"/>
                <a:gd name="adj2" fmla="val 3139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sz="1500" b="1">
                  <a:solidFill>
                    <a:srgbClr val="00FFFF"/>
                  </a:solidFill>
                  <a:latin typeface="Times New Roman" panose="02020603050405020304" pitchFamily="18" charset="0"/>
                </a:rPr>
                <a:t>Step 2</a:t>
              </a:r>
              <a:endParaRPr lang="en-US"/>
            </a:p>
          </p:txBody>
        </p:sp>
        <p:grpSp>
          <p:nvGrpSpPr>
            <p:cNvPr id="39" name="Group 51"/>
            <p:cNvGrpSpPr>
              <a:grpSpLocks/>
            </p:cNvGrpSpPr>
            <p:nvPr/>
          </p:nvGrpSpPr>
          <p:grpSpPr bwMode="auto">
            <a:xfrm>
              <a:off x="530" y="890"/>
              <a:ext cx="4935" cy="2956"/>
              <a:chOff x="530" y="890"/>
              <a:chExt cx="4935" cy="2956"/>
            </a:xfrm>
          </p:grpSpPr>
          <p:grpSp>
            <p:nvGrpSpPr>
              <p:cNvPr id="40" name="Group 52"/>
              <p:cNvGrpSpPr>
                <a:grpSpLocks/>
              </p:cNvGrpSpPr>
              <p:nvPr/>
            </p:nvGrpSpPr>
            <p:grpSpPr bwMode="auto">
              <a:xfrm>
                <a:off x="530" y="890"/>
                <a:ext cx="4935" cy="2956"/>
                <a:chOff x="1325" y="2225"/>
                <a:chExt cx="12338" cy="7390"/>
              </a:xfrm>
            </p:grpSpPr>
            <p:grpSp>
              <p:nvGrpSpPr>
                <p:cNvPr id="42" name="Group 53"/>
                <p:cNvGrpSpPr>
                  <a:grpSpLocks/>
                </p:cNvGrpSpPr>
                <p:nvPr/>
              </p:nvGrpSpPr>
              <p:grpSpPr bwMode="auto">
                <a:xfrm>
                  <a:off x="1325" y="2225"/>
                  <a:ext cx="11433" cy="1815"/>
                  <a:chOff x="242" y="890"/>
                  <a:chExt cx="4573" cy="726"/>
                </a:xfrm>
              </p:grpSpPr>
              <p:sp>
                <p:nvSpPr>
                  <p:cNvPr id="58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2" y="949"/>
                    <a:ext cx="2048" cy="5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54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NOT Gate</a:t>
                    </a:r>
                    <a:endParaRPr lang="en-US"/>
                  </a:p>
                </p:txBody>
              </p:sp>
              <p:grpSp>
                <p:nvGrpSpPr>
                  <p:cNvPr id="59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2381" y="890"/>
                    <a:ext cx="2434" cy="726"/>
                    <a:chOff x="2381" y="890"/>
                    <a:chExt cx="2434" cy="726"/>
                  </a:xfrm>
                </p:grpSpPr>
                <p:grpSp>
                  <p:nvGrpSpPr>
                    <p:cNvPr id="60" name="Group 5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89" y="890"/>
                      <a:ext cx="1633" cy="726"/>
                      <a:chOff x="2789" y="890"/>
                      <a:chExt cx="1633" cy="726"/>
                    </a:xfrm>
                  </p:grpSpPr>
                  <p:sp>
                    <p:nvSpPr>
                      <p:cNvPr id="63" name="AutoShape 57"/>
                      <p:cNvSpPr>
                        <a:spLocks noChangeArrowheads="1"/>
                      </p:cNvSpPr>
                      <p:nvPr/>
                    </p:nvSpPr>
                    <p:spPr bwMode="auto">
                      <a:xfrm rot="5400000">
                        <a:off x="3379" y="890"/>
                        <a:ext cx="726" cy="7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noFill/>
                      <a:ln w="57150">
                        <a:solidFill>
                          <a:srgbClr val="99FF3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9pPr>
                      </a:lstStyle>
                      <a:p>
                        <a:endParaRPr lang="en-US"/>
                      </a:p>
                    </p:txBody>
                  </p:sp>
                  <p:sp>
                    <p:nvSpPr>
                      <p:cNvPr id="64" name="Line 58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789" y="1253"/>
                        <a:ext cx="59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" name="Line 59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4104" y="1253"/>
                        <a:ext cx="318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" name="Oval 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94" y="1162"/>
                        <a:ext cx="181" cy="181"/>
                      </a:xfrm>
                      <a:prstGeom prst="ellips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</a:defRPr>
                        </a:lvl9pPr>
                      </a:lstStyle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1" name="Text Box 6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68" y="1010"/>
                      <a:ext cx="347" cy="44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40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</a:rPr>
                        <a:t>Ā</a:t>
                      </a:r>
                      <a:endParaRPr lang="en-US"/>
                    </a:p>
                  </p:txBody>
                </p:sp>
                <p:sp>
                  <p:nvSpPr>
                    <p:cNvPr id="62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381" y="1026"/>
                      <a:ext cx="347" cy="44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r>
                        <a:rPr lang="en-US" sz="40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endParaRPr lang="en-US"/>
                    </a:p>
                  </p:txBody>
                </p:sp>
              </p:grpSp>
            </p:grpSp>
            <p:grpSp>
              <p:nvGrpSpPr>
                <p:cNvPr id="43" name="Group 76"/>
                <p:cNvGrpSpPr>
                  <a:grpSpLocks/>
                </p:cNvGrpSpPr>
                <p:nvPr/>
              </p:nvGrpSpPr>
              <p:grpSpPr bwMode="auto">
                <a:xfrm>
                  <a:off x="6972" y="5513"/>
                  <a:ext cx="6691" cy="4102"/>
                  <a:chOff x="6972" y="5513"/>
                  <a:chExt cx="6691" cy="4102"/>
                </a:xfrm>
              </p:grpSpPr>
              <p:sp>
                <p:nvSpPr>
                  <p:cNvPr id="44" name="Line 77"/>
                  <p:cNvSpPr>
                    <a:spLocks noChangeShapeType="1"/>
                  </p:cNvSpPr>
                  <p:nvPr/>
                </p:nvSpPr>
                <p:spPr bwMode="auto">
                  <a:xfrm>
                    <a:off x="8572" y="8273"/>
                    <a:ext cx="0" cy="93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" name="Text Box 7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492" y="8990"/>
                    <a:ext cx="1578" cy="6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0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Battery</a:t>
                    </a:r>
                    <a:endParaRPr lang="en-US"/>
                  </a:p>
                </p:txBody>
              </p:sp>
              <p:sp>
                <p:nvSpPr>
                  <p:cNvPr id="46" name="Text Box 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108" y="8983"/>
                    <a:ext cx="1315" cy="6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0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Lamp</a:t>
                    </a:r>
                    <a:endParaRPr lang="en-US"/>
                  </a:p>
                </p:txBody>
              </p:sp>
              <p:sp>
                <p:nvSpPr>
                  <p:cNvPr id="47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6972" y="5535"/>
                    <a:ext cx="0" cy="3195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Line 81"/>
                  <p:cNvSpPr>
                    <a:spLocks noChangeShapeType="1"/>
                  </p:cNvSpPr>
                  <p:nvPr/>
                </p:nvSpPr>
                <p:spPr bwMode="auto">
                  <a:xfrm>
                    <a:off x="6972" y="5538"/>
                    <a:ext cx="6691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13663" y="5535"/>
                    <a:ext cx="0" cy="3195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6972" y="8730"/>
                    <a:ext cx="130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Line 84"/>
                  <p:cNvSpPr>
                    <a:spLocks noChangeShapeType="1"/>
                  </p:cNvSpPr>
                  <p:nvPr/>
                </p:nvSpPr>
                <p:spPr bwMode="auto">
                  <a:xfrm>
                    <a:off x="8572" y="8730"/>
                    <a:ext cx="203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" name="Line 85"/>
                  <p:cNvSpPr>
                    <a:spLocks noChangeShapeType="1"/>
                  </p:cNvSpPr>
                  <p:nvPr/>
                </p:nvSpPr>
                <p:spPr bwMode="auto">
                  <a:xfrm>
                    <a:off x="11625" y="8730"/>
                    <a:ext cx="203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" name="Line 86"/>
                  <p:cNvSpPr>
                    <a:spLocks noChangeShapeType="1"/>
                  </p:cNvSpPr>
                  <p:nvPr/>
                </p:nvSpPr>
                <p:spPr bwMode="auto">
                  <a:xfrm>
                    <a:off x="8280" y="8463"/>
                    <a:ext cx="0" cy="532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" name="Text Box 8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260" y="6825"/>
                    <a:ext cx="695" cy="81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A</a:t>
                    </a:r>
                    <a:endParaRPr lang="en-US"/>
                  </a:p>
                </p:txBody>
              </p:sp>
              <p:sp>
                <p:nvSpPr>
                  <p:cNvPr id="55" name="Text Box 8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395" y="7935"/>
                    <a:ext cx="695" cy="81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anose="02020603050405020304" pitchFamily="18" charset="0"/>
                      </a:rPr>
                      <a:t>Ā</a:t>
                    </a:r>
                    <a:endParaRPr lang="en-US"/>
                  </a:p>
                </p:txBody>
              </p:sp>
              <p:sp>
                <p:nvSpPr>
                  <p:cNvPr id="56" name="Line 89"/>
                  <p:cNvSpPr>
                    <a:spLocks noChangeShapeType="1"/>
                  </p:cNvSpPr>
                  <p:nvPr/>
                </p:nvSpPr>
                <p:spPr bwMode="auto">
                  <a:xfrm>
                    <a:off x="9920" y="5513"/>
                    <a:ext cx="0" cy="1425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" name="Line 90"/>
                  <p:cNvSpPr>
                    <a:spLocks noChangeShapeType="1"/>
                  </p:cNvSpPr>
                  <p:nvPr/>
                </p:nvSpPr>
                <p:spPr bwMode="auto">
                  <a:xfrm>
                    <a:off x="9920" y="7393"/>
                    <a:ext cx="0" cy="1372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1" name="Text Box 91"/>
              <p:cNvSpPr txBox="1">
                <a:spLocks noChangeArrowheads="1"/>
              </p:cNvSpPr>
              <p:nvPr/>
            </p:nvSpPr>
            <p:spPr bwMode="auto">
              <a:xfrm>
                <a:off x="3684" y="1123"/>
                <a:ext cx="45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r>
                  <a:rPr lang="en-US" sz="2000" b="1">
                    <a:solidFill>
                      <a:srgbClr val="FF0066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en-US" sz="2000" b="1">
                    <a:latin typeface="Arial" panose="020B0604020202020204" pitchFamily="34" charset="0"/>
                    <a:sym typeface="Wingdings" panose="05000000000000000000" pitchFamily="2" charset="2"/>
                  </a:rPr>
                  <a:t></a:t>
                </a:r>
                <a:r>
                  <a:rPr lang="en-US" sz="2000" b="1">
                    <a:latin typeface="Arial" panose="020B0604020202020204" pitchFamily="34" charset="0"/>
                  </a:rPr>
                  <a:t>0</a:t>
                </a:r>
                <a:endParaRPr lang="en-US"/>
              </a:p>
            </p:txBody>
          </p:sp>
        </p:grpSp>
      </p:grpSp>
      <p:graphicFrame>
        <p:nvGraphicFramePr>
          <p:cNvPr id="67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320788"/>
              </p:ext>
            </p:extLst>
          </p:nvPr>
        </p:nvGraphicFramePr>
        <p:xfrm>
          <a:off x="1050925" y="3390402"/>
          <a:ext cx="3024188" cy="2438400"/>
        </p:xfrm>
        <a:graphic>
          <a:graphicData uri="http://schemas.openxmlformats.org/drawingml/2006/table">
            <a:tbl>
              <a:tblPr/>
              <a:tblGrid>
                <a:gridCol w="1512888"/>
                <a:gridCol w="15113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Input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Output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80000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Ā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tx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grpSp>
        <p:nvGrpSpPr>
          <p:cNvPr id="72" name="Group 92"/>
          <p:cNvGrpSpPr>
            <a:grpSpLocks/>
          </p:cNvGrpSpPr>
          <p:nvPr/>
        </p:nvGrpSpPr>
        <p:grpSpPr bwMode="auto">
          <a:xfrm>
            <a:off x="1905000" y="2642689"/>
            <a:ext cx="5967413" cy="3975100"/>
            <a:chOff x="768" y="1611"/>
            <a:chExt cx="3759" cy="2504"/>
          </a:xfrm>
        </p:grpSpPr>
        <p:sp>
          <p:nvSpPr>
            <p:cNvPr id="73" name="Text Box 93"/>
            <p:cNvSpPr txBox="1">
              <a:spLocks noChangeArrowheads="1"/>
            </p:cNvSpPr>
            <p:nvPr/>
          </p:nvSpPr>
          <p:spPr bwMode="auto">
            <a:xfrm>
              <a:off x="2699" y="1611"/>
              <a:ext cx="6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b="1"/>
                <a:t>Symbol</a:t>
              </a:r>
              <a:endParaRPr lang="en-US"/>
            </a:p>
          </p:txBody>
        </p:sp>
        <p:sp>
          <p:nvSpPr>
            <p:cNvPr id="74" name="Text Box 94"/>
            <p:cNvSpPr txBox="1">
              <a:spLocks noChangeArrowheads="1"/>
            </p:cNvSpPr>
            <p:nvPr/>
          </p:nvSpPr>
          <p:spPr bwMode="auto">
            <a:xfrm>
              <a:off x="768" y="3879"/>
              <a:ext cx="9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b="1"/>
                <a:t>Truth Table</a:t>
              </a:r>
              <a:endParaRPr lang="en-US"/>
            </a:p>
          </p:txBody>
        </p:sp>
        <p:sp>
          <p:nvSpPr>
            <p:cNvPr id="75" name="Text Box 95"/>
            <p:cNvSpPr txBox="1">
              <a:spLocks noChangeArrowheads="1"/>
            </p:cNvSpPr>
            <p:nvPr/>
          </p:nvSpPr>
          <p:spPr bwMode="auto">
            <a:xfrm>
              <a:off x="3362" y="3884"/>
              <a:ext cx="11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b="1"/>
                <a:t>Electric Circuit</a:t>
              </a:r>
              <a:endParaRPr lang="en-US"/>
            </a:p>
          </p:txBody>
        </p:sp>
      </p:grpSp>
      <p:sp>
        <p:nvSpPr>
          <p:cNvPr id="76" name="Text Box 170"/>
          <p:cNvSpPr txBox="1">
            <a:spLocks noChangeArrowheads="1"/>
          </p:cNvSpPr>
          <p:nvPr/>
        </p:nvSpPr>
        <p:spPr bwMode="auto">
          <a:xfrm>
            <a:off x="677322" y="99064"/>
            <a:ext cx="776078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7885113" algn="r"/>
              </a:tabLst>
              <a:defRPr/>
            </a:pP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মৌলিক</a:t>
            </a:r>
            <a:r>
              <a:rPr lang="en-US" sz="4800" b="1" dirty="0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লজিক</a:t>
            </a:r>
            <a:r>
              <a:rPr lang="en-US" sz="4800" b="1" dirty="0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গেইট</a:t>
            </a:r>
            <a:endParaRPr lang="en-US" sz="4800" b="1" dirty="0">
              <a:solidFill>
                <a:srgbClr val="7030A0"/>
              </a:solidFill>
              <a:effectDag name="">
                <a:cont type="tree" name="">
                  <a:effect ref="fillLine"/>
                  <a:outerShdw dist="38100" dir="13500000" algn="br">
                    <a:srgbClr val="77BBFF"/>
                  </a:outerShdw>
                </a:cont>
                <a:cont type="tree" name="">
                  <a:effect ref="fillLine"/>
                  <a:outerShdw dist="38100" dir="2700000" algn="tl">
                    <a:srgbClr val="1E5B99"/>
                  </a:outerShdw>
                </a:cont>
                <a:effect ref="fillLine"/>
              </a:effectDag>
              <a:latin typeface="SolaimanLipi" panose="02000500020000020004" pitchFamily="2" charset="0"/>
              <a:cs typeface="SolaimanLipi" panose="02000500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2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rticle-new_ehow_images_a06_92_co_role-information-technology-teacher-education-800x800.jpg"/>
          <p:cNvPicPr>
            <a:picLocks noChangeAspect="1"/>
          </p:cNvPicPr>
          <p:nvPr/>
        </p:nvPicPr>
        <p:blipFill>
          <a:blip r:embed="rId2">
            <a:lum bright="40000" contrast="-40000"/>
          </a:blip>
          <a:stretch>
            <a:fillRect/>
          </a:stretch>
        </p:blipFill>
        <p:spPr>
          <a:xfrm>
            <a:off x="1685772" y="1100451"/>
            <a:ext cx="5715000" cy="529166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743200" y="1600200"/>
            <a:ext cx="335280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bn-BD" sz="5400" b="1" u="sng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একক কাজ</a:t>
            </a:r>
            <a:endParaRPr lang="en-US" sz="5400" b="1" u="sng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3200400"/>
            <a:ext cx="8382000" cy="838200"/>
          </a:xfrm>
          <a:prstGeom prst="rect">
            <a:avLst/>
          </a:prstGeom>
        </p:spPr>
        <p:txBody>
          <a:bodyPr/>
          <a:lstStyle/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48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মৌলিক</a:t>
            </a:r>
            <a:r>
              <a:rPr lang="en-US" sz="4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8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লজিক</a:t>
            </a:r>
            <a:r>
              <a:rPr lang="en-US" sz="4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8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গেইট</a:t>
            </a:r>
            <a:r>
              <a:rPr lang="en-US" sz="4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8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কত</a:t>
            </a:r>
            <a:r>
              <a:rPr lang="en-US" sz="4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8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প্রকার</a:t>
            </a:r>
            <a:r>
              <a:rPr lang="en-US" sz="4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ও </a:t>
            </a:r>
            <a:r>
              <a:rPr lang="en-US" sz="48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কি</a:t>
            </a:r>
            <a:r>
              <a:rPr lang="en-US" sz="4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8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কি</a:t>
            </a:r>
            <a:r>
              <a:rPr kumimoji="0" lang="bn-BD" sz="48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?</a:t>
            </a: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bn-BD" sz="48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8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8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48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8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52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Group_Study_by_gtwotee.jpg"/>
          <p:cNvPicPr>
            <a:picLocks noChangeAspect="1"/>
          </p:cNvPicPr>
          <p:nvPr/>
        </p:nvPicPr>
        <p:blipFill>
          <a:blip r:embed="rId2">
            <a:lum bright="40000" contrast="-40000"/>
          </a:blip>
          <a:stretch>
            <a:fillRect/>
          </a:stretch>
        </p:blipFill>
        <p:spPr>
          <a:xfrm>
            <a:off x="1219199" y="1109004"/>
            <a:ext cx="6887788" cy="5334000"/>
          </a:xfrm>
          <a:prstGeom prst="rect">
            <a:avLst/>
          </a:prstGeom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2485430"/>
            <a:ext cx="8458200" cy="838200"/>
          </a:xfrm>
          <a:prstGeom prst="rect">
            <a:avLst/>
          </a:prstGeom>
        </p:spPr>
        <p:txBody>
          <a:bodyPr/>
          <a:lstStyle/>
          <a:p>
            <a:pPr marL="241300" lvl="0" indent="-241300" algn="l" defTabSz="642938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গেইটের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চিত্র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সহ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কাজ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লিখ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।</a:t>
            </a:r>
            <a:endParaRPr lang="bn-BD" sz="4000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981200"/>
            <a:ext cx="335280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bn-BD" sz="5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“ক” দল</a:t>
            </a:r>
            <a:endParaRPr lang="en-US" sz="5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19400" y="1134070"/>
            <a:ext cx="335280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bn-BD" sz="5400" b="1" u="sng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দলীয় কাজ</a:t>
            </a:r>
            <a:endParaRPr lang="en-US" sz="5400" b="1" u="sng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3810000"/>
            <a:ext cx="8458200" cy="838200"/>
          </a:xfrm>
          <a:prstGeom prst="rect">
            <a:avLst/>
          </a:prstGeom>
        </p:spPr>
        <p:txBody>
          <a:bodyPr/>
          <a:lstStyle/>
          <a:p>
            <a:pPr marL="241300" lvl="0" indent="-241300" defTabSz="642938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গেইটের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চিত্র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সহ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কাজ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লিখ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।</a:t>
            </a:r>
            <a:endParaRPr lang="bn-BD" sz="4000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3191470"/>
            <a:ext cx="335280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bn-BD" sz="5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“</a:t>
            </a:r>
            <a:r>
              <a:rPr lang="en-US" sz="5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খ</a:t>
            </a:r>
            <a:r>
              <a:rPr lang="bn-BD" sz="5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” দল</a:t>
            </a:r>
            <a:endParaRPr lang="en-US" sz="5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98764" y="5029200"/>
            <a:ext cx="8458200" cy="838200"/>
          </a:xfrm>
          <a:prstGeom prst="rect">
            <a:avLst/>
          </a:prstGeom>
        </p:spPr>
        <p:txBody>
          <a:bodyPr/>
          <a:lstStyle/>
          <a:p>
            <a:pPr marL="241300" lvl="0" indent="-241300" defTabSz="642938">
              <a:spcBef>
                <a:spcPct val="20000"/>
              </a:spcBef>
              <a:buFontTx/>
              <a:buChar char="•"/>
              <a:defRPr/>
            </a:pP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গেইটের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চিত্র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সহ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কাজ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লিখ</a:t>
            </a:r>
            <a:r>
              <a:rPr lang="en-US" sz="40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।</a:t>
            </a:r>
            <a:endParaRPr lang="bn-BD" sz="4000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bn-BD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241300" marR="0" lvl="0" indent="-241300" algn="l" defTabSz="6429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8764" y="4372570"/>
            <a:ext cx="335280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bn-BD" sz="5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“</a:t>
            </a:r>
            <a:r>
              <a:rPr lang="en-U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গ</a:t>
            </a:r>
            <a:r>
              <a:rPr lang="bn-BD" sz="5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” দল</a:t>
            </a:r>
            <a:endParaRPr lang="en-US" sz="5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92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07988" y="4191000"/>
            <a:ext cx="7440612" cy="1066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bn-BD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  <a:sym typeface="Wingdings" pitchFamily="2" charset="2"/>
              </a:rPr>
              <a:t></a:t>
            </a:r>
            <a:r>
              <a:rPr kumimoji="0" lang="bn-BD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 </a:t>
            </a:r>
            <a:r>
              <a:rPr lang="en-US" sz="36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মৌলিক</a:t>
            </a:r>
            <a:r>
              <a:rPr lang="en-US" sz="36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লজিক</a:t>
            </a:r>
            <a:r>
              <a:rPr lang="en-US" sz="36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গেইট</a:t>
            </a:r>
            <a:r>
              <a:rPr lang="en-US" sz="36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কত</a:t>
            </a:r>
            <a:r>
              <a:rPr lang="en-US" sz="36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প্রকার</a:t>
            </a:r>
            <a:r>
              <a:rPr kumimoji="0" lang="bn-BD" sz="3600" b="1" i="0" u="none" strike="noStrike" kern="1200" cap="none" spc="0" normalizeH="0" noProof="0" dirty="0" smtClean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।</a:t>
            </a:r>
            <a:endParaRPr kumimoji="0" lang="bn-BD" sz="3600" b="1" i="0" u="none" strike="noStrike" kern="1200" cap="none" spc="0" normalizeH="0" baseline="0" noProof="0" dirty="0" smtClean="0">
              <a:ln>
                <a:noFill/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/>
              <a:buChar char="þ"/>
              <a:tabLst/>
              <a:defRPr/>
            </a:pPr>
            <a:r>
              <a:rPr kumimoji="0" lang="bn-BD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 </a:t>
            </a:r>
            <a:r>
              <a:rPr lang="en-US" sz="36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মৌলিক</a:t>
            </a:r>
            <a:r>
              <a:rPr lang="en-US" sz="36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লজিক</a:t>
            </a:r>
            <a:r>
              <a:rPr lang="en-US" sz="36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গেইট</a:t>
            </a:r>
            <a:r>
              <a:rPr lang="en-US" sz="36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গুলির</a:t>
            </a:r>
            <a:r>
              <a:rPr lang="en-US" sz="36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কাজ</a:t>
            </a:r>
            <a:r>
              <a:rPr kumimoji="0" lang="bn-BD" sz="3600" b="1" i="0" u="none" strike="noStrike" kern="1200" cap="none" spc="0" normalizeH="0" noProof="0" dirty="0" smtClean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।</a:t>
            </a:r>
            <a:endParaRPr kumimoji="0" lang="bn-BD" sz="3600" b="1" i="0" u="none" strike="noStrike" kern="1200" cap="none" spc="0" normalizeH="0" baseline="0" noProof="0" dirty="0" smtClean="0">
              <a:ln>
                <a:noFill/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  <a:sym typeface="Wingdings" pitchFamily="2" charset="2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267200" y="228600"/>
            <a:ext cx="3124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9900"/>
            </a:outerShdw>
          </a:effectLst>
        </p:spPr>
        <p:txBody>
          <a:bodyPr lIns="64310" tIns="32155" rIns="64310" bIns="32155"/>
          <a:lstStyle/>
          <a:p>
            <a:pPr defTabSz="642938">
              <a:defRPr/>
            </a:pPr>
            <a:r>
              <a:rPr lang="bn-BD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olaimanLipi" pitchFamily="65" charset="0"/>
                <a:cs typeface="SolaimanLipi" pitchFamily="65" charset="0"/>
              </a:rPr>
              <a:t>পাঠ মূল্যায়ন</a:t>
            </a:r>
            <a:endParaRPr lang="en-US" sz="4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2438400"/>
            <a:ext cx="4648200" cy="597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80000"/>
              </a:lnSpc>
              <a:spcBef>
                <a:spcPct val="20000"/>
              </a:spcBef>
            </a:pPr>
            <a:r>
              <a:rPr lang="bn-BD" sz="4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  <a:sym typeface="Wingdings" pitchFamily="2" charset="2"/>
              </a:rPr>
              <a:t></a:t>
            </a:r>
            <a:r>
              <a:rPr lang="bn-BD" sz="4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আমরা কি কি শিখলাম</a:t>
            </a:r>
          </a:p>
        </p:txBody>
      </p:sp>
      <p:pic>
        <p:nvPicPr>
          <p:cNvPr id="8" name="Picture 7" descr="stock-photo-10163949-group-stu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6364" y="1064452"/>
            <a:ext cx="3619500" cy="3162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6183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me-icon.jpg"/>
          <p:cNvPicPr>
            <a:picLocks noChangeAspect="1"/>
          </p:cNvPicPr>
          <p:nvPr/>
        </p:nvPicPr>
        <p:blipFill>
          <a:blip r:embed="rId2">
            <a:lum bright="40000" contrast="-40000"/>
          </a:blip>
          <a:stretch>
            <a:fillRect/>
          </a:stretch>
        </p:blipFill>
        <p:spPr>
          <a:xfrm>
            <a:off x="1295400" y="1066800"/>
            <a:ext cx="6781800" cy="542544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00400" y="1143000"/>
            <a:ext cx="3090399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bn-BD" sz="5400" b="1" u="sng" dirty="0">
                <a:ln w="11430"/>
                <a:solidFill>
                  <a:srgbClr val="00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বাড়ির কাজ</a:t>
            </a:r>
            <a:endParaRPr lang="en-US" sz="5400" b="1" u="sng" dirty="0">
              <a:ln w="11430"/>
              <a:solidFill>
                <a:srgbClr val="00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2819400"/>
            <a:ext cx="8991600" cy="144655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মৌলিক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লজিক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গেইটগুলির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চিত্র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 ও </a:t>
            </a:r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লজিক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সার্কিট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অংকন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পূর্বক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কাজ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বর্ণনা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কর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anose="02000500020000020004" pitchFamily="2" charset="0"/>
                <a:cs typeface="SolaimanLipi" panose="02000500020000020004" pitchFamily="2" charset="0"/>
              </a:rPr>
              <a:t>। </a:t>
            </a:r>
            <a:endParaRPr lang="bn-BD" sz="4400" b="1" dirty="0">
              <a:solidFill>
                <a:schemeClr val="tx1">
                  <a:lumMod val="95000"/>
                  <a:lumOff val="5000"/>
                </a:schemeClr>
              </a:solidFill>
              <a:latin typeface="SolaimanLipi" panose="02000500020000020004" pitchFamily="2" charset="0"/>
              <a:cs typeface="SolaimanLipi" panose="02000500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58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honnobad-12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133600"/>
            <a:ext cx="5984075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11"/>
          <p:cNvSpPr>
            <a:spLocks noChangeArrowheads="1" noChangeShapeType="1" noTextEdit="1"/>
          </p:cNvSpPr>
          <p:nvPr/>
        </p:nvSpPr>
        <p:spPr bwMode="auto">
          <a:xfrm>
            <a:off x="3124200" y="262596"/>
            <a:ext cx="4419600" cy="709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bn-BD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SolaimanLipi"/>
                <a:cs typeface="SolaimanLipi"/>
              </a:rPr>
              <a:t>সবাইকে শুভেচ্ছা 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SolaimanLipi"/>
              <a:cs typeface="SolaimanLipi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129476"/>
            <a:ext cx="5562600" cy="3207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1898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1072660" y="1339506"/>
            <a:ext cx="2438400" cy="489294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3001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Content Placeholder 10"/>
          <p:cNvSpPr txBox="1">
            <a:spLocks/>
          </p:cNvSpPr>
          <p:nvPr/>
        </p:nvSpPr>
        <p:spPr>
          <a:xfrm>
            <a:off x="161384" y="1301260"/>
            <a:ext cx="4316412" cy="4996542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3200" b="0" i="0" u="none" strike="noStrike" kern="1200" cap="none" spc="0" normalizeH="0" baseline="0" noProof="0" smtClean="0">
                <a:ln>
                  <a:noFill/>
                </a:ln>
                <a:solidFill>
                  <a:srgbClr val="005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শিক্ষক পরিচিতি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52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5677318" y="1339506"/>
            <a:ext cx="2438400" cy="489294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3001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Content Placeholder 12"/>
          <p:cNvSpPr txBox="1">
            <a:spLocks/>
          </p:cNvSpPr>
          <p:nvPr/>
        </p:nvSpPr>
        <p:spPr>
          <a:xfrm>
            <a:off x="4657184" y="1304890"/>
            <a:ext cx="4318000" cy="4996542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পাঠ পরিচিতি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3600" b="1" i="0" u="none" strike="noStrike" kern="1200" cap="none" spc="0" normalizeH="0" baseline="0" noProof="0" dirty="0" smtClean="0">
                <a:ln/>
                <a:solidFill>
                  <a:srgbClr val="4F032E"/>
                </a:solidFill>
                <a:effectLst/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শ্রেণীঃ </a:t>
            </a:r>
            <a:r>
              <a:rPr lang="en-US" sz="3600" b="1" noProof="0" dirty="0" err="1" smtClean="0">
                <a:ln/>
                <a:solidFill>
                  <a:srgbClr val="4F032E"/>
                </a:solidFill>
                <a:latin typeface="SolaimanLipi" pitchFamily="65" charset="0"/>
                <a:cs typeface="SolaimanLipi" pitchFamily="65" charset="0"/>
              </a:rPr>
              <a:t>একাদশ</a:t>
            </a:r>
            <a:r>
              <a:rPr lang="en-US" sz="3600" b="1" noProof="0" dirty="0" smtClean="0">
                <a:ln/>
                <a:solidFill>
                  <a:srgbClr val="4F032E"/>
                </a:solidFill>
                <a:latin typeface="SolaimanLipi" pitchFamily="65" charset="0"/>
                <a:cs typeface="SolaimanLipi" pitchFamily="65" charset="0"/>
              </a:rPr>
              <a:t> ও </a:t>
            </a:r>
            <a:r>
              <a:rPr lang="en-US" sz="3600" b="1" noProof="0" dirty="0" err="1" smtClean="0">
                <a:ln/>
                <a:solidFill>
                  <a:srgbClr val="4F032E"/>
                </a:solidFill>
                <a:latin typeface="SolaimanLipi" pitchFamily="65" charset="0"/>
                <a:cs typeface="SolaimanLipi" pitchFamily="65" charset="0"/>
              </a:rPr>
              <a:t>দ্বাদশ</a:t>
            </a:r>
            <a:endParaRPr kumimoji="0" lang="bn-BD" sz="3600" b="1" i="0" u="none" strike="noStrike" kern="1200" cap="none" spc="0" normalizeH="0" baseline="0" noProof="0" dirty="0" smtClean="0">
              <a:ln/>
              <a:solidFill>
                <a:srgbClr val="4F032E"/>
              </a:solidFill>
              <a:effectLst/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3200" b="1" i="0" u="none" strike="noStrike" kern="1200" cap="none" spc="0" normalizeH="0" baseline="0" noProof="0" dirty="0" smtClean="0">
                <a:ln/>
                <a:solidFill>
                  <a:srgbClr val="4F032E"/>
                </a:solidFill>
                <a:effectLst/>
                <a:uLnTx/>
                <a:uFillTx/>
                <a:latin typeface="SolaimanLipi" pitchFamily="65" charset="0"/>
                <a:cs typeface="SolaimanLipi" pitchFamily="65" charset="0"/>
              </a:rPr>
              <a:t>বিষয়ঃ </a:t>
            </a:r>
            <a:r>
              <a:rPr lang="en-US" sz="3200" b="1" dirty="0" err="1" smtClean="0">
                <a:ln/>
                <a:solidFill>
                  <a:srgbClr val="4F032E"/>
                </a:solidFill>
                <a:latin typeface="SolaimanLipi" pitchFamily="65" charset="0"/>
                <a:cs typeface="SolaimanLipi" pitchFamily="65" charset="0"/>
              </a:rPr>
              <a:t>তথ্য</a:t>
            </a:r>
            <a:r>
              <a:rPr lang="en-US" sz="3200" b="1" dirty="0" smtClean="0">
                <a:ln/>
                <a:solidFill>
                  <a:srgbClr val="4F032E"/>
                </a:solidFill>
                <a:latin typeface="SolaimanLipi" pitchFamily="65" charset="0"/>
                <a:cs typeface="SolaimanLipi" pitchFamily="65" charset="0"/>
              </a:rPr>
              <a:t> ও </a:t>
            </a:r>
            <a:r>
              <a:rPr lang="en-US" sz="3200" b="1" dirty="0" err="1" smtClean="0">
                <a:ln/>
                <a:solidFill>
                  <a:srgbClr val="4F032E"/>
                </a:solidFill>
                <a:latin typeface="SolaimanLipi" pitchFamily="65" charset="0"/>
                <a:cs typeface="SolaimanLipi" pitchFamily="65" charset="0"/>
              </a:rPr>
              <a:t>যোগাযোগ</a:t>
            </a:r>
            <a:r>
              <a:rPr lang="en-US" sz="3200" b="1" dirty="0" smtClean="0">
                <a:ln/>
                <a:solidFill>
                  <a:srgbClr val="4F032E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200" b="1" dirty="0" err="1" smtClean="0">
                <a:ln/>
                <a:solidFill>
                  <a:srgbClr val="4F032E"/>
                </a:solidFill>
                <a:latin typeface="SolaimanLipi" pitchFamily="65" charset="0"/>
                <a:cs typeface="SolaimanLipi" pitchFamily="65" charset="0"/>
              </a:rPr>
              <a:t>প্রযুক্তি</a:t>
            </a:r>
            <a:endParaRPr kumimoji="0" lang="bn-BD" sz="3200" b="1" i="0" u="none" strike="noStrike" kern="1200" cap="none" spc="0" normalizeH="0" baseline="0" noProof="0" dirty="0" smtClean="0">
              <a:ln/>
              <a:solidFill>
                <a:srgbClr val="4F032E"/>
              </a:solidFill>
              <a:effectLst/>
              <a:uLnTx/>
              <a:uFillTx/>
              <a:latin typeface="SolaimanLipi" pitchFamily="65" charset="0"/>
              <a:cs typeface="SolaimanLipi" pitchFamily="65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3600" b="1" i="0" u="none" strike="noStrike" kern="1200" cap="none" spc="0" normalizeH="0" baseline="0" noProof="0" dirty="0" smtClean="0">
                <a:ln/>
                <a:solidFill>
                  <a:srgbClr val="4F032E"/>
                </a:solidFill>
                <a:effectLst/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অধ্যায়ঃ</a:t>
            </a:r>
            <a:r>
              <a:rPr kumimoji="0" lang="bn-BD" sz="3600" b="1" i="0" u="none" strike="noStrike" kern="1200" cap="none" spc="0" normalizeH="0" noProof="0" dirty="0" smtClean="0">
                <a:ln/>
                <a:solidFill>
                  <a:srgbClr val="4F032E"/>
                </a:solidFill>
                <a:effectLst/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 </a:t>
            </a:r>
            <a:r>
              <a:rPr kumimoji="0" lang="en-US" sz="3600" b="1" i="0" u="none" strike="noStrike" kern="1200" cap="none" spc="0" normalizeH="0" noProof="0" dirty="0" smtClean="0">
                <a:ln/>
                <a:solidFill>
                  <a:srgbClr val="4F032E"/>
                </a:solidFill>
                <a:effectLst/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৪</a:t>
            </a:r>
            <a:endParaRPr kumimoji="0" lang="bn-BD" sz="3600" b="1" i="0" u="none" strike="noStrike" kern="1200" cap="none" spc="0" normalizeH="0" baseline="0" noProof="0" dirty="0" smtClean="0">
              <a:ln/>
              <a:solidFill>
                <a:srgbClr val="4F032E"/>
              </a:solidFill>
              <a:effectLst/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bn-BD" sz="2000" b="1" i="0" u="none" strike="noStrike" kern="1200" cap="none" spc="0" normalizeH="0" baseline="0" noProof="0" dirty="0" smtClean="0">
              <a:ln/>
              <a:solidFill>
                <a:srgbClr val="FF0000"/>
              </a:solidFill>
              <a:effectLst/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bn-BD" sz="3200" b="1" i="0" u="none" strike="noStrike" kern="1200" cap="none" spc="0" normalizeH="0" baseline="0" noProof="0" dirty="0" smtClean="0">
              <a:ln/>
              <a:solidFill>
                <a:srgbClr val="FF0000"/>
              </a:solidFill>
              <a:effectLst/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normalizeH="0" baseline="0" noProof="0" dirty="0" err="1" smtClean="0">
                <a:ln/>
                <a:solidFill>
                  <a:srgbClr val="005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লজিক</a:t>
            </a:r>
            <a:r>
              <a:rPr kumimoji="0" lang="en-US" sz="4800" b="1" i="0" u="none" strike="noStrike" kern="1200" cap="none" normalizeH="0" baseline="0" noProof="0" dirty="0" smtClean="0">
                <a:ln/>
                <a:solidFill>
                  <a:srgbClr val="005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 </a:t>
            </a:r>
            <a:r>
              <a:rPr kumimoji="0" lang="en-US" sz="4800" b="1" i="0" u="none" strike="noStrike" kern="1200" cap="none" normalizeH="0" baseline="0" noProof="0" dirty="0" err="1" smtClean="0">
                <a:ln/>
                <a:solidFill>
                  <a:srgbClr val="005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গেইট</a:t>
            </a:r>
            <a:endParaRPr kumimoji="0" lang="bn-BD" sz="4800" b="1" i="0" u="none" strike="noStrike" kern="1200" cap="none" normalizeH="0" baseline="0" noProof="0" dirty="0" smtClean="0">
              <a:ln/>
              <a:solidFill>
                <a:srgbClr val="0052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3200" b="1" i="0" u="none" strike="noStrike" kern="1200" cap="none" spc="0" normalizeH="0" baseline="0" noProof="0" dirty="0" smtClean="0">
                <a:ln/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(</a:t>
            </a:r>
            <a:r>
              <a:rPr kumimoji="0" lang="en-US" sz="3200" b="1" i="0" u="none" strike="noStrike" kern="1200" cap="none" spc="0" normalizeH="0" baseline="0" noProof="0" dirty="0" err="1" smtClean="0">
                <a:ln/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মৌলিক</a:t>
            </a:r>
            <a:r>
              <a:rPr kumimoji="0" lang="en-US" sz="3200" b="1" i="0" u="none" strike="noStrike" kern="1200" cap="none" spc="0" normalizeH="0" baseline="0" noProof="0" dirty="0" smtClean="0">
                <a:ln/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/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লজিক</a:t>
            </a:r>
            <a:r>
              <a:rPr kumimoji="0" lang="en-US" sz="3200" b="1" i="0" u="none" strike="noStrike" kern="1200" cap="none" spc="0" normalizeH="0" noProof="0" dirty="0" smtClean="0">
                <a:ln/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/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গেইট</a:t>
            </a:r>
            <a:r>
              <a:rPr kumimoji="0" lang="bn-BD" sz="3200" b="1" i="0" u="none" strike="noStrike" kern="1200" cap="none" spc="0" normalizeH="0" baseline="0" noProof="0" dirty="0" smtClean="0">
                <a:ln/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n-ea"/>
                <a:cs typeface="SolaimanLipi" pitchFamily="65" charset="0"/>
              </a:rPr>
              <a:t>)</a:t>
            </a:r>
            <a:endParaRPr kumimoji="0" lang="en-US" sz="3200" b="1" i="0" u="none" strike="noStrike" kern="1200" cap="none" spc="0" normalizeH="0" baseline="0" noProof="0" dirty="0" smtClean="0">
              <a:ln/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n-ea"/>
              <a:cs typeface="SolaimanLipi" pitchFamily="65" charset="0"/>
            </a:endParaRPr>
          </a:p>
        </p:txBody>
      </p:sp>
      <p:sp>
        <p:nvSpPr>
          <p:cNvPr id="8" name="Title 7"/>
          <p:cNvSpPr txBox="1">
            <a:spLocks/>
          </p:cNvSpPr>
          <p:nvPr/>
        </p:nvSpPr>
        <p:spPr>
          <a:xfrm>
            <a:off x="4648200" y="228600"/>
            <a:ext cx="2927350" cy="592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olaimanLipi" pitchFamily="65" charset="0"/>
                <a:ea typeface="+mj-ea"/>
                <a:cs typeface="SolaimanLipi" pitchFamily="65" charset="0"/>
              </a:rPr>
              <a:t>পরিচিতি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olaimanLipi" pitchFamily="65" charset="0"/>
              <a:ea typeface="+mj-ea"/>
              <a:cs typeface="SolaimanLipi" pitchFamily="65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810000"/>
            <a:ext cx="350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bn-BD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SolaimanLipi" pitchFamily="65" charset="0"/>
                <a:cs typeface="SolaimanLipi" pitchFamily="65" charset="0"/>
              </a:rPr>
              <a:t>মোঃ মঞ্জুর-ই-এলাহী</a:t>
            </a:r>
          </a:p>
          <a:p>
            <a:pPr algn="r">
              <a:defRPr/>
            </a:pPr>
            <a:r>
              <a:rPr lang="en-US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SolaimanLipi" pitchFamily="65" charset="0"/>
                <a:cs typeface="SolaimanLipi" pitchFamily="65" charset="0"/>
              </a:rPr>
              <a:t>সহকারী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SolaimanLipi" pitchFamily="65" charset="0"/>
                <a:cs typeface="SolaimanLipi" pitchFamily="65" charset="0"/>
              </a:rPr>
              <a:t>অধ্যাপক</a:t>
            </a:r>
            <a:r>
              <a:rPr lang="bn-BD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SolaimanLipi" pitchFamily="65" charset="0"/>
                <a:cs typeface="SolaimanLipi" pitchFamily="65" charset="0"/>
              </a:rPr>
              <a:t>-</a:t>
            </a:r>
            <a:r>
              <a:rPr lang="en-US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SolaimanLipi" pitchFamily="65" charset="0"/>
                <a:cs typeface="SolaimanLipi" pitchFamily="65" charset="0"/>
              </a:rPr>
              <a:t>আই.সি.টি</a:t>
            </a:r>
            <a:endParaRPr lang="bn-BD" sz="2000" dirty="0">
              <a:effectLst>
                <a:outerShdw blurRad="38100" dist="38100" dir="2700000" algn="tl">
                  <a:srgbClr val="C0C0C0"/>
                </a:outerShdw>
              </a:effectLst>
              <a:latin typeface="SolaimanLipi" pitchFamily="65" charset="0"/>
              <a:cs typeface="SolaimanLipi" pitchFamily="65" charset="0"/>
            </a:endParaRPr>
          </a:p>
          <a:p>
            <a:pPr algn="r">
              <a:defRPr/>
            </a:pPr>
            <a:r>
              <a:rPr lang="bn-BD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olaimanLipi" pitchFamily="65" charset="0"/>
                <a:cs typeface="SolaimanLipi" pitchFamily="65" charset="0"/>
              </a:rPr>
              <a:t>নওয়াবেঁকী </a:t>
            </a:r>
            <a:r>
              <a:rPr lang="bn-BD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SolaimanLipi" pitchFamily="65" charset="0"/>
                <a:cs typeface="SolaimanLipi" pitchFamily="65" charset="0"/>
              </a:rPr>
              <a:t>মহাবিদ্যালয়</a:t>
            </a:r>
          </a:p>
          <a:p>
            <a:pPr algn="r">
              <a:defRPr/>
            </a:pPr>
            <a:r>
              <a:rPr lang="en-US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Vrinda" charset="0"/>
              </a:rPr>
              <a:t>E-mail: </a:t>
            </a:r>
            <a:r>
              <a:rPr 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Vrinda" charset="0"/>
              </a:rPr>
              <a:t>m_elahee@yahoo.com</a:t>
            </a:r>
            <a:endParaRPr lang="bn-BD" sz="16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Vrinda" charset="0"/>
            </a:endParaRPr>
          </a:p>
          <a:p>
            <a:pPr algn="r">
              <a:defRPr/>
            </a:pPr>
            <a:r>
              <a:rPr 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Vrinda" charset="0"/>
              </a:rPr>
              <a:t>melahee73@gmail.com</a:t>
            </a:r>
          </a:p>
          <a:p>
            <a:pPr algn="r">
              <a:defRPr/>
            </a:pPr>
            <a:r>
              <a:rPr 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Vrinda" charset="0"/>
              </a:rPr>
              <a:t>Mob   </a:t>
            </a:r>
            <a:r>
              <a:rPr lang="en-US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Vrinda" charset="0"/>
              </a:rPr>
              <a:t>: </a:t>
            </a:r>
            <a:r>
              <a:rPr 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Vrinda" charset="0"/>
              </a:rPr>
              <a:t>01711909061,  01827591416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4865080" y="3882688"/>
            <a:ext cx="3733800" cy="640080"/>
          </a:xfrm>
          <a:prstGeom prst="roundRect">
            <a:avLst>
              <a:gd name="adj" fmla="val 5000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bn-BD" sz="4000" b="1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পাঠের বিষয়বস্তু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980553"/>
            <a:ext cx="1447800" cy="17284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9389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animBg="1"/>
      <p:bldP spid="7" grpId="0" build="p" animBg="1"/>
      <p:bldP spid="8" grpId="0"/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495800" y="228600"/>
            <a:ext cx="419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olaimanLipi" pitchFamily="65" charset="0"/>
                <a:cs typeface="SolaimanLipi" pitchFamily="65" charset="0"/>
              </a:rPr>
              <a:t>প্রেষণা দান</a:t>
            </a:r>
            <a:endParaRPr 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295400"/>
            <a:ext cx="6553200" cy="4964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62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90172" y="2023381"/>
            <a:ext cx="7162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bn-BD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olaimanLipi" pitchFamily="65" charset="0"/>
                <a:ea typeface="NikoshBAN" pitchFamily="2" charset="0"/>
                <a:cs typeface="SolaimanLipi" pitchFamily="65" charset="0"/>
              </a:rPr>
              <a:t>এই পাঠ শেষে শিক্ষার্থীরা-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olaimanLipi" pitchFamily="65" charset="0"/>
              <a:ea typeface="NikoshBAN" pitchFamily="2" charset="0"/>
              <a:cs typeface="SolaimanLipi" pitchFamily="65" charset="0"/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678872" y="3124200"/>
            <a:ext cx="800792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71500" indent="-5715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 2" panose="05020102010507070707" pitchFamily="18" charset="2"/>
              <a:buChar char=""/>
              <a:defRPr/>
            </a:pPr>
            <a:r>
              <a:rPr lang="bn-BD" sz="3600" b="1" spc="-150" dirty="0" smtClean="0">
                <a:ln w="28575">
                  <a:noFill/>
                </a:ln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3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মৌলিক</a:t>
            </a:r>
            <a:r>
              <a:rPr lang="en-US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3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লজিক</a:t>
            </a:r>
            <a:r>
              <a:rPr lang="en-US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3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গেইট</a:t>
            </a:r>
            <a:r>
              <a:rPr lang="en-US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3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কত</a:t>
            </a:r>
            <a:r>
              <a:rPr lang="en-US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3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প্রকার</a:t>
            </a:r>
            <a:r>
              <a:rPr lang="bn-BD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bn-BD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তা  বলতে পারবে</a:t>
            </a: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bn-BD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।</a:t>
            </a:r>
            <a:endParaRPr lang="en-US" sz="3600" b="1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anose="02000500020000020004" pitchFamily="2" charset="0"/>
              <a:cs typeface="SolaimanLipi" panose="02000500020000020004" pitchFamily="2" charset="0"/>
            </a:endParaRPr>
          </a:p>
          <a:p>
            <a:pPr marL="571500" indent="-5715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 2" panose="05020102010507070707" pitchFamily="18" charset="2"/>
              <a:buChar char=""/>
              <a:defRPr/>
            </a:pPr>
            <a:r>
              <a:rPr lang="en-US" sz="3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মৌলিক</a:t>
            </a:r>
            <a:r>
              <a:rPr lang="en-US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3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লজিক</a:t>
            </a:r>
            <a:r>
              <a:rPr lang="en-US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3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গেইটের</a:t>
            </a:r>
            <a:r>
              <a:rPr lang="en-US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3600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কাজ</a:t>
            </a:r>
            <a:r>
              <a:rPr lang="en-US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bn-BD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বলতে </a:t>
            </a:r>
            <a:r>
              <a:rPr lang="bn-BD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পারবে</a:t>
            </a: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bn-BD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।</a:t>
            </a:r>
            <a:endParaRPr lang="en-US" sz="3600" b="1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anose="02000500020000020004" pitchFamily="2" charset="0"/>
              <a:cs typeface="SolaimanLipi" panose="02000500020000020004" pitchFamily="2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419600" y="42204"/>
            <a:ext cx="3733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bn-BD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ea typeface="NikoshBAN" pitchFamily="2" charset="0"/>
                <a:cs typeface="SolaimanLipi" pitchFamily="65" charset="0"/>
              </a:rPr>
              <a:t>শিখনফল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ea typeface="NikoshBAN" pitchFamily="2" charset="0"/>
              <a:cs typeface="SolaimanLipi" pitchFamily="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1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0" y="228600"/>
            <a:ext cx="449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400" b="1" i="0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SolaimanLipi" pitchFamily="65" charset="0"/>
                <a:ea typeface="+mj-ea"/>
                <a:cs typeface="SolaimanLipi" pitchFamily="65" charset="0"/>
              </a:rPr>
              <a:t>ছবি গুলি দেখ</a:t>
            </a:r>
            <a:endParaRPr kumimoji="0" lang="en-US" sz="4400" b="1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SolaimanLipi" pitchFamily="65" charset="0"/>
              <a:ea typeface="+mj-ea"/>
              <a:cs typeface="SolaimanLipi" pitchFamily="65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95400"/>
            <a:ext cx="4194622" cy="41946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684" y="3124200"/>
            <a:ext cx="4822316" cy="30516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1586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0" y="228600"/>
            <a:ext cx="449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400" b="1" i="0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SolaimanLipi" pitchFamily="65" charset="0"/>
                <a:ea typeface="+mj-ea"/>
                <a:cs typeface="SolaimanLipi" pitchFamily="65" charset="0"/>
              </a:rPr>
              <a:t>ছবি গুলি দেখ</a:t>
            </a:r>
            <a:endParaRPr kumimoji="0" lang="en-US" sz="4400" b="1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SolaimanLipi" pitchFamily="65" charset="0"/>
              <a:ea typeface="+mj-ea"/>
              <a:cs typeface="SolaimanLipi" pitchFamily="65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066800"/>
            <a:ext cx="4140926" cy="43226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438400"/>
            <a:ext cx="4231768" cy="3892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654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5739825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4F0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আমাদের আজকের আলোচনা </a:t>
            </a:r>
            <a:r>
              <a:rPr lang="en-US" sz="4000" b="1" dirty="0" err="1" smtClean="0">
                <a:solidFill>
                  <a:srgbClr val="4F0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মৌলিক</a:t>
            </a:r>
            <a:r>
              <a:rPr lang="en-US" sz="4000" b="1" dirty="0" smtClean="0">
                <a:solidFill>
                  <a:srgbClr val="4F0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b="1" dirty="0" err="1" smtClean="0">
                <a:solidFill>
                  <a:srgbClr val="4F0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লজিক</a:t>
            </a:r>
            <a:r>
              <a:rPr lang="en-US" sz="4000" b="1" dirty="0" smtClean="0">
                <a:solidFill>
                  <a:srgbClr val="4F0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b="1" dirty="0" err="1" smtClean="0">
                <a:solidFill>
                  <a:srgbClr val="4F0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গেইট</a:t>
            </a:r>
            <a:endParaRPr lang="en-US" sz="4000" b="1" dirty="0">
              <a:solidFill>
                <a:srgbClr val="4F03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0" y="228600"/>
            <a:ext cx="4495800" cy="6858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olaimanLipi" pitchFamily="65" charset="0"/>
                <a:cs typeface="SolaimanLipi" pitchFamily="65" charset="0"/>
              </a:rPr>
              <a:t>ছবি গুলি দেখ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087128"/>
            <a:ext cx="8458200" cy="465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27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Box 8"/>
          <p:cNvSpPr txBox="1">
            <a:spLocks noChangeArrowheads="1"/>
          </p:cNvSpPr>
          <p:nvPr/>
        </p:nvSpPr>
        <p:spPr bwMode="auto">
          <a:xfrm>
            <a:off x="179388" y="1700213"/>
            <a:ext cx="32988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3" dir="2700000" algn="ctr" rotWithShape="0">
              <a:srgbClr val="000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48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1. OR Gate</a:t>
            </a: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45" name="Group 9"/>
          <p:cNvGrpSpPr>
            <a:grpSpLocks/>
          </p:cNvGrpSpPr>
          <p:nvPr/>
        </p:nvGrpSpPr>
        <p:grpSpPr bwMode="auto">
          <a:xfrm>
            <a:off x="4068763" y="1484313"/>
            <a:ext cx="5040312" cy="1303337"/>
            <a:chOff x="2109" y="867"/>
            <a:chExt cx="3175" cy="821"/>
          </a:xfrm>
        </p:grpSpPr>
        <p:sp>
          <p:nvSpPr>
            <p:cNvPr id="46" name="Text Box 10"/>
            <p:cNvSpPr txBox="1">
              <a:spLocks noChangeArrowheads="1"/>
            </p:cNvSpPr>
            <p:nvPr/>
          </p:nvSpPr>
          <p:spPr bwMode="auto">
            <a:xfrm>
              <a:off x="2112" y="869"/>
              <a:ext cx="32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36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A</a:t>
              </a:r>
              <a:endParaRPr lang="en-US">
                <a:latin typeface="Times New Roman" panose="02020603050405020304" pitchFamily="18" charset="0"/>
              </a:endParaRPr>
            </a:p>
          </p:txBody>
        </p:sp>
        <p:sp>
          <p:nvSpPr>
            <p:cNvPr id="47" name="Text Box 11"/>
            <p:cNvSpPr txBox="1">
              <a:spLocks noChangeArrowheads="1"/>
            </p:cNvSpPr>
            <p:nvPr/>
          </p:nvSpPr>
          <p:spPr bwMode="auto">
            <a:xfrm>
              <a:off x="2109" y="1284"/>
              <a:ext cx="30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36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B</a:t>
              </a:r>
              <a:endParaRPr lang="en-US">
                <a:latin typeface="Times New Roman" panose="02020603050405020304" pitchFamily="18" charset="0"/>
              </a:endParaRPr>
            </a:p>
          </p:txBody>
        </p:sp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4604" y="1071"/>
              <a:ext cx="6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36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A+B</a:t>
              </a:r>
              <a:endParaRPr lang="en-US">
                <a:latin typeface="Times New Roman" panose="02020603050405020304" pitchFamily="18" charset="0"/>
              </a:endParaRPr>
            </a:p>
          </p:txBody>
        </p:sp>
        <p:grpSp>
          <p:nvGrpSpPr>
            <p:cNvPr id="49" name="Group 13"/>
            <p:cNvGrpSpPr>
              <a:grpSpLocks/>
            </p:cNvGrpSpPr>
            <p:nvPr/>
          </p:nvGrpSpPr>
          <p:grpSpPr bwMode="auto">
            <a:xfrm>
              <a:off x="2437" y="867"/>
              <a:ext cx="2086" cy="783"/>
              <a:chOff x="2437" y="867"/>
              <a:chExt cx="2086" cy="783"/>
            </a:xfrm>
          </p:grpSpPr>
          <p:sp>
            <p:nvSpPr>
              <p:cNvPr id="50" name="Line 14"/>
              <p:cNvSpPr>
                <a:spLocks noChangeShapeType="1"/>
              </p:cNvSpPr>
              <p:nvPr/>
            </p:nvSpPr>
            <p:spPr bwMode="auto">
              <a:xfrm>
                <a:off x="2437" y="1051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Line 15"/>
              <p:cNvSpPr>
                <a:spLocks noChangeShapeType="1"/>
              </p:cNvSpPr>
              <p:nvPr/>
            </p:nvSpPr>
            <p:spPr bwMode="auto">
              <a:xfrm>
                <a:off x="2437" y="1464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Line 16"/>
              <p:cNvSpPr>
                <a:spLocks noChangeShapeType="1"/>
              </p:cNvSpPr>
              <p:nvPr/>
            </p:nvSpPr>
            <p:spPr bwMode="auto">
              <a:xfrm>
                <a:off x="3843" y="1262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AutoShape 17"/>
              <p:cNvSpPr>
                <a:spLocks noChangeArrowheads="1"/>
              </p:cNvSpPr>
              <p:nvPr/>
            </p:nvSpPr>
            <p:spPr bwMode="auto">
              <a:xfrm flipH="1">
                <a:off x="3016" y="867"/>
                <a:ext cx="817" cy="783"/>
              </a:xfrm>
              <a:prstGeom prst="moon">
                <a:avLst>
                  <a:gd name="adj" fmla="val 82130"/>
                </a:avLst>
              </a:prstGeom>
              <a:noFill/>
              <a:ln w="57150">
                <a:solidFill>
                  <a:srgbClr val="99FF33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</p:grpSp>
      </p:grpSp>
      <p:sp>
        <p:nvSpPr>
          <p:cNvPr id="54" name="Line 89"/>
          <p:cNvSpPr>
            <a:spLocks noChangeShapeType="1"/>
          </p:cNvSpPr>
          <p:nvPr/>
        </p:nvSpPr>
        <p:spPr bwMode="auto">
          <a:xfrm>
            <a:off x="977900" y="3146425"/>
            <a:ext cx="244792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Line 90"/>
          <p:cNvSpPr>
            <a:spLocks noChangeShapeType="1"/>
          </p:cNvSpPr>
          <p:nvPr/>
        </p:nvSpPr>
        <p:spPr bwMode="auto">
          <a:xfrm>
            <a:off x="977900" y="6253163"/>
            <a:ext cx="244792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Line 91"/>
          <p:cNvSpPr>
            <a:spLocks noChangeShapeType="1"/>
          </p:cNvSpPr>
          <p:nvPr/>
        </p:nvSpPr>
        <p:spPr bwMode="auto">
          <a:xfrm>
            <a:off x="977900" y="3146425"/>
            <a:ext cx="0" cy="310673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Line 92"/>
          <p:cNvSpPr>
            <a:spLocks noChangeShapeType="1"/>
          </p:cNvSpPr>
          <p:nvPr/>
        </p:nvSpPr>
        <p:spPr bwMode="auto">
          <a:xfrm>
            <a:off x="3425825" y="3146425"/>
            <a:ext cx="0" cy="310673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Text Box 110"/>
          <p:cNvSpPr txBox="1">
            <a:spLocks noChangeArrowheads="1"/>
          </p:cNvSpPr>
          <p:nvPr/>
        </p:nvSpPr>
        <p:spPr bwMode="auto">
          <a:xfrm>
            <a:off x="250825" y="3530600"/>
            <a:ext cx="33416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3" dir="2700000" algn="ctr" rotWithShape="0">
              <a:srgbClr val="000080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2. AND Gate</a:t>
            </a:r>
            <a:endParaRPr lang="en-US" sz="1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59" name="Group 111"/>
          <p:cNvGrpSpPr>
            <a:grpSpLocks/>
          </p:cNvGrpSpPr>
          <p:nvPr/>
        </p:nvGrpSpPr>
        <p:grpSpPr bwMode="auto">
          <a:xfrm>
            <a:off x="3968750" y="3352800"/>
            <a:ext cx="4779963" cy="1300163"/>
            <a:chOff x="2109" y="869"/>
            <a:chExt cx="3011" cy="819"/>
          </a:xfrm>
        </p:grpSpPr>
        <p:grpSp>
          <p:nvGrpSpPr>
            <p:cNvPr id="60" name="Group 112"/>
            <p:cNvGrpSpPr>
              <a:grpSpLocks/>
            </p:cNvGrpSpPr>
            <p:nvPr/>
          </p:nvGrpSpPr>
          <p:grpSpPr bwMode="auto">
            <a:xfrm>
              <a:off x="2437" y="935"/>
              <a:ext cx="2086" cy="681"/>
              <a:chOff x="2437" y="935"/>
              <a:chExt cx="2086" cy="681"/>
            </a:xfrm>
          </p:grpSpPr>
          <p:sp>
            <p:nvSpPr>
              <p:cNvPr id="64" name="AutoShape 113"/>
              <p:cNvSpPr>
                <a:spLocks noChangeArrowheads="1"/>
              </p:cNvSpPr>
              <p:nvPr/>
            </p:nvSpPr>
            <p:spPr bwMode="auto">
              <a:xfrm>
                <a:off x="3132" y="935"/>
                <a:ext cx="725" cy="681"/>
              </a:xfrm>
              <a:prstGeom prst="flowChartDelay">
                <a:avLst/>
              </a:prstGeom>
              <a:noFill/>
              <a:ln w="57150">
                <a:solidFill>
                  <a:srgbClr val="99FF33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5" name="Line 114"/>
              <p:cNvSpPr>
                <a:spLocks noChangeShapeType="1"/>
              </p:cNvSpPr>
              <p:nvPr/>
            </p:nvSpPr>
            <p:spPr bwMode="auto">
              <a:xfrm>
                <a:off x="2437" y="1071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115"/>
              <p:cNvSpPr>
                <a:spLocks noChangeShapeType="1"/>
              </p:cNvSpPr>
              <p:nvPr/>
            </p:nvSpPr>
            <p:spPr bwMode="auto">
              <a:xfrm>
                <a:off x="2437" y="1484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Line 116"/>
              <p:cNvSpPr>
                <a:spLocks noChangeShapeType="1"/>
              </p:cNvSpPr>
              <p:nvPr/>
            </p:nvSpPr>
            <p:spPr bwMode="auto">
              <a:xfrm>
                <a:off x="3843" y="1262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" name="Text Box 117"/>
            <p:cNvSpPr txBox="1">
              <a:spLocks noChangeArrowheads="1"/>
            </p:cNvSpPr>
            <p:nvPr/>
          </p:nvSpPr>
          <p:spPr bwMode="auto">
            <a:xfrm>
              <a:off x="2112" y="869"/>
              <a:ext cx="32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36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A</a:t>
              </a:r>
              <a:endParaRPr lang="en-US">
                <a:latin typeface="Times New Roman" panose="02020603050405020304" pitchFamily="18" charset="0"/>
              </a:endParaRPr>
            </a:p>
          </p:txBody>
        </p:sp>
        <p:sp>
          <p:nvSpPr>
            <p:cNvPr id="62" name="Text Box 118"/>
            <p:cNvSpPr txBox="1">
              <a:spLocks noChangeArrowheads="1"/>
            </p:cNvSpPr>
            <p:nvPr/>
          </p:nvSpPr>
          <p:spPr bwMode="auto">
            <a:xfrm>
              <a:off x="2109" y="1284"/>
              <a:ext cx="30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36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B</a:t>
              </a:r>
              <a:endParaRPr lang="en-US">
                <a:latin typeface="Times New Roman" panose="02020603050405020304" pitchFamily="18" charset="0"/>
              </a:endParaRPr>
            </a:p>
          </p:txBody>
        </p:sp>
        <p:sp>
          <p:nvSpPr>
            <p:cNvPr id="63" name="Text Box 119"/>
            <p:cNvSpPr txBox="1">
              <a:spLocks noChangeArrowheads="1"/>
            </p:cNvSpPr>
            <p:nvPr/>
          </p:nvSpPr>
          <p:spPr bwMode="auto">
            <a:xfrm>
              <a:off x="4604" y="1071"/>
              <a:ext cx="5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36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AB</a:t>
              </a:r>
              <a:endParaRPr lang="en-US">
                <a:latin typeface="Times New Roman" panose="02020603050405020304" pitchFamily="18" charset="0"/>
              </a:endParaRPr>
            </a:p>
          </p:txBody>
        </p:sp>
      </p:grpSp>
      <p:sp>
        <p:nvSpPr>
          <p:cNvPr id="68" name="Text Box 131"/>
          <p:cNvSpPr txBox="1">
            <a:spLocks noChangeArrowheads="1"/>
          </p:cNvSpPr>
          <p:nvPr/>
        </p:nvSpPr>
        <p:spPr bwMode="auto">
          <a:xfrm>
            <a:off x="250825" y="5322888"/>
            <a:ext cx="325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3" dir="2700000" algn="ctr" rotWithShape="0">
              <a:srgbClr val="000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44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3. NOT Gate</a:t>
            </a:r>
            <a:endParaRPr lang="en-US" sz="1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69" name="Group 132"/>
          <p:cNvGrpSpPr>
            <a:grpSpLocks/>
          </p:cNvGrpSpPr>
          <p:nvPr/>
        </p:nvGrpSpPr>
        <p:grpSpPr bwMode="auto">
          <a:xfrm>
            <a:off x="3851275" y="5302250"/>
            <a:ext cx="4392613" cy="935038"/>
            <a:chOff x="2381" y="890"/>
            <a:chExt cx="2434" cy="726"/>
          </a:xfrm>
        </p:grpSpPr>
        <p:grpSp>
          <p:nvGrpSpPr>
            <p:cNvPr id="70" name="Group 133"/>
            <p:cNvGrpSpPr>
              <a:grpSpLocks/>
            </p:cNvGrpSpPr>
            <p:nvPr/>
          </p:nvGrpSpPr>
          <p:grpSpPr bwMode="auto">
            <a:xfrm>
              <a:off x="2789" y="890"/>
              <a:ext cx="1633" cy="726"/>
              <a:chOff x="2789" y="890"/>
              <a:chExt cx="1633" cy="726"/>
            </a:xfrm>
          </p:grpSpPr>
          <p:sp>
            <p:nvSpPr>
              <p:cNvPr id="73" name="AutoShape 134"/>
              <p:cNvSpPr>
                <a:spLocks noChangeArrowheads="1"/>
              </p:cNvSpPr>
              <p:nvPr/>
            </p:nvSpPr>
            <p:spPr bwMode="auto">
              <a:xfrm rot="5400000">
                <a:off x="3379" y="890"/>
                <a:ext cx="726" cy="726"/>
              </a:xfrm>
              <a:prstGeom prst="triangle">
                <a:avLst>
                  <a:gd name="adj" fmla="val 50000"/>
                </a:avLst>
              </a:prstGeom>
              <a:noFill/>
              <a:ln w="57150">
                <a:solidFill>
                  <a:srgbClr val="99FF33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4" name="Line 135"/>
              <p:cNvSpPr>
                <a:spLocks noChangeShapeType="1"/>
              </p:cNvSpPr>
              <p:nvPr/>
            </p:nvSpPr>
            <p:spPr bwMode="auto">
              <a:xfrm flipH="1">
                <a:off x="2789" y="1253"/>
                <a:ext cx="59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Line 136"/>
              <p:cNvSpPr>
                <a:spLocks noChangeShapeType="1"/>
              </p:cNvSpPr>
              <p:nvPr/>
            </p:nvSpPr>
            <p:spPr bwMode="auto">
              <a:xfrm flipH="1">
                <a:off x="4104" y="1253"/>
                <a:ext cx="318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Oval 137"/>
              <p:cNvSpPr>
                <a:spLocks noChangeArrowheads="1"/>
              </p:cNvSpPr>
              <p:nvPr/>
            </p:nvSpPr>
            <p:spPr bwMode="auto">
              <a:xfrm>
                <a:off x="3994" y="1162"/>
                <a:ext cx="181" cy="181"/>
              </a:xfrm>
              <a:prstGeom prst="ellips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71" name="Text Box 138"/>
            <p:cNvSpPr txBox="1">
              <a:spLocks noChangeArrowheads="1"/>
            </p:cNvSpPr>
            <p:nvPr/>
          </p:nvSpPr>
          <p:spPr bwMode="auto">
            <a:xfrm>
              <a:off x="4468" y="1010"/>
              <a:ext cx="347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40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Ā</a:t>
              </a:r>
              <a:endParaRPr lang="en-US">
                <a:solidFill>
                  <a:srgbClr val="FF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2" name="Text Box 139"/>
            <p:cNvSpPr txBox="1">
              <a:spLocks noChangeArrowheads="1"/>
            </p:cNvSpPr>
            <p:nvPr/>
          </p:nvSpPr>
          <p:spPr bwMode="auto">
            <a:xfrm>
              <a:off x="2381" y="1026"/>
              <a:ext cx="347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40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A</a:t>
              </a:r>
              <a:endParaRPr lang="en-US">
                <a:solidFill>
                  <a:srgbClr val="FF0066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6" name="Text Box 170"/>
          <p:cNvSpPr txBox="1">
            <a:spLocks noChangeArrowheads="1"/>
          </p:cNvSpPr>
          <p:nvPr/>
        </p:nvSpPr>
        <p:spPr bwMode="auto">
          <a:xfrm>
            <a:off x="677322" y="99064"/>
            <a:ext cx="776078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7885113" algn="r"/>
              </a:tabLst>
              <a:defRPr/>
            </a:pP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মৌলিক</a:t>
            </a:r>
            <a:r>
              <a:rPr lang="en-US" sz="4800" b="1" dirty="0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লজিক</a:t>
            </a:r>
            <a:r>
              <a:rPr lang="en-US" sz="4800" b="1" dirty="0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effectDag name="">
                  <a:cont type="tree" name="">
                    <a:effect ref="fillLine"/>
                    <a:outerShdw dist="38100" dir="13500000" algn="br">
                      <a:srgbClr val="77BBFF"/>
                    </a:outerShdw>
                  </a:cont>
                  <a:cont type="tree" name="">
                    <a:effect ref="fillLine"/>
                    <a:outerShdw dist="38100" dir="2700000" algn="tl">
                      <a:srgbClr val="1E5B99"/>
                    </a:outerShdw>
                  </a:cont>
                  <a:effect ref="fillLine"/>
                </a:effectDag>
                <a:latin typeface="SolaimanLipi" panose="02000500020000020004" pitchFamily="2" charset="0"/>
                <a:cs typeface="SolaimanLipi" panose="02000500020000020004" pitchFamily="2" charset="0"/>
              </a:rPr>
              <a:t>গেইট</a:t>
            </a:r>
            <a:endParaRPr lang="en-US" sz="4800" b="1" dirty="0">
              <a:solidFill>
                <a:srgbClr val="7030A0"/>
              </a:solidFill>
              <a:effectDag name="">
                <a:cont type="tree" name="">
                  <a:effect ref="fillLine"/>
                  <a:outerShdw dist="38100" dir="13500000" algn="br">
                    <a:srgbClr val="77BBFF"/>
                  </a:outerShdw>
                </a:cont>
                <a:cont type="tree" name="">
                  <a:effect ref="fillLine"/>
                  <a:outerShdw dist="38100" dir="2700000" algn="tl">
                    <a:srgbClr val="1E5B99"/>
                  </a:outerShdw>
                </a:cont>
                <a:effect ref="fillLine"/>
              </a:effectDag>
              <a:latin typeface="SolaimanLipi" panose="02000500020000020004" pitchFamily="2" charset="0"/>
              <a:cs typeface="SolaimanLipi" panose="02000500020000020004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58" grpId="0"/>
      <p:bldP spid="68" grpId="0"/>
    </p:bldLst>
  </p:timing>
</p:sld>
</file>

<file path=ppt/theme/theme1.xml><?xml version="1.0" encoding="utf-8"?>
<a:theme xmlns:a="http://schemas.openxmlformats.org/drawingml/2006/main" name="TTCkhul.ICTB-23.C1.ID-03-তথ্য প্রযুক্তি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TTCkhul.ICTB-23.C1.ID-03-তথ্য প্রযুক্তি</Template>
  <TotalTime>396</TotalTime>
  <Words>565</Words>
  <Application>Microsoft Office PowerPoint</Application>
  <PresentationFormat>On-screen Show (4:3)</PresentationFormat>
  <Paragraphs>385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TTCkhul.ICTB-23.C1.ID-03-তথ্য প্রযুক্তি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ছবি গুলি দেখ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নওয়াবেঁকী মহাবিদ্যালয়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মৌলিক লজিক গেইট</dc:title>
  <dc:subject>তথ্য ও যোগাযোগ প্রযুক্তি</dc:subject>
  <dc:creator>মোঃ মঞ্জুর-ই-এলাহী</dc:creator>
  <cp:lastModifiedBy>TSS</cp:lastModifiedBy>
  <cp:revision>142</cp:revision>
  <dcterms:created xsi:type="dcterms:W3CDTF">2011-11-16T04:40:36Z</dcterms:created>
  <dcterms:modified xsi:type="dcterms:W3CDTF">2013-07-21T04:47:00Z</dcterms:modified>
</cp:coreProperties>
</file>